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309" r:id="rId5"/>
    <p:sldId id="305" r:id="rId6"/>
    <p:sldId id="315" r:id="rId7"/>
    <p:sldId id="262" r:id="rId8"/>
    <p:sldId id="322" r:id="rId9"/>
    <p:sldId id="263" r:id="rId10"/>
    <p:sldId id="299" r:id="rId11"/>
    <p:sldId id="28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舒 奕榕" initials="舒" lastIdx="1" clrIdx="0">
    <p:extLst>
      <p:ext uri="{19B8F6BF-5375-455C-9EA6-DF929625EA0E}">
        <p15:presenceInfo xmlns:p15="http://schemas.microsoft.com/office/powerpoint/2012/main" userId="f4a31b3ee2fc64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92E"/>
    <a:srgbClr val="A5D3AD"/>
    <a:srgbClr val="6CB744"/>
    <a:srgbClr val="616F85"/>
    <a:srgbClr val="41929D"/>
    <a:srgbClr val="3BB3C2"/>
    <a:srgbClr val="E77817"/>
    <a:srgbClr val="68B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20" autoAdjust="0"/>
  </p:normalViewPr>
  <p:slideViewPr>
    <p:cSldViewPr snapToGrid="0">
      <p:cViewPr varScale="1">
        <p:scale>
          <a:sx n="68" d="100"/>
          <a:sy n="68" d="100"/>
        </p:scale>
        <p:origin x="123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4DA-E0FD-49E5-87A2-6498FE813F51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0C82D-2687-4AEF-B221-55CB30CBFB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661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93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534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8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157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0C82D-2687-4AEF-B221-55CB30CBFB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16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73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77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7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8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2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6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13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0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718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8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82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D2669-A4CE-45F3-8E5E-7C7F8908124A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100E-9CCA-4C2A-9AA6-189F17424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61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5596" y="636099"/>
            <a:ext cx="9794724" cy="2387600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个人工作总结（</a:t>
            </a:r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77236" y="3482807"/>
            <a:ext cx="5991231" cy="1312925"/>
          </a:xfrm>
        </p:spPr>
        <p:txBody>
          <a:bodyPr>
            <a:norm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舒奕榕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r" defTabSz="914400" rtl="0" eaLnBrk="1" fontAlgn="base" latinLnBrk="0" hangingPunct="1">
              <a:lnSpc>
                <a:spcPct val="125000"/>
              </a:lnSpc>
              <a:spcBef>
                <a:spcPts val="1000"/>
              </a:spcBef>
              <a:spcAft>
                <a:spcPct val="0"/>
              </a:spcAft>
              <a:buClr>
                <a:srgbClr val="68B92E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en-US" altLang="zh-CN" sz="2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218" y="938459"/>
            <a:ext cx="1066249" cy="7395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784" y="6169952"/>
            <a:ext cx="1920244" cy="283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8861"/>
            <a:ext cx="4845132" cy="468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3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0036" y="44516"/>
            <a:ext cx="1005939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工作发展目标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7" y="552699"/>
            <a:ext cx="527305" cy="365761"/>
          </a:xfrm>
        </p:spPr>
      </p:pic>
      <p:sp>
        <p:nvSpPr>
          <p:cNvPr id="256" name="Freeform 23">
            <a:extLst>
              <a:ext uri="{FF2B5EF4-FFF2-40B4-BE49-F238E27FC236}">
                <a16:creationId xmlns:a16="http://schemas.microsoft.com/office/drawing/2014/main" id="{951861CC-F7A4-47C6-900C-CF0517CC4647}"/>
              </a:ext>
            </a:extLst>
          </p:cNvPr>
          <p:cNvSpPr/>
          <p:nvPr/>
        </p:nvSpPr>
        <p:spPr>
          <a:xfrm>
            <a:off x="8083727" y="3082131"/>
            <a:ext cx="1289050" cy="1289050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616F85"/>
          </a:solidFill>
          <a:ln w="19050" cap="flat" cmpd="sng" algn="ctr">
            <a:solidFill>
              <a:srgbClr val="616F85"/>
            </a:solidFill>
            <a:prstDash val="solid"/>
            <a:miter lim="800000"/>
          </a:ln>
          <a:effectLst/>
        </p:spPr>
        <p:txBody>
          <a:bodyPr lIns="243840" tIns="243840" rIns="210677" bIns="210677" spcCol="1270" anchor="ctr"/>
          <a:lstStyle/>
          <a:p>
            <a:pPr marL="0" marR="0" lvl="0" indent="0" algn="ctr" defTabSz="1185304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产品演进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58" name="Group 25">
            <a:extLst>
              <a:ext uri="{FF2B5EF4-FFF2-40B4-BE49-F238E27FC236}">
                <a16:creationId xmlns:a16="http://schemas.microsoft.com/office/drawing/2014/main" id="{8545C117-2B1B-4E96-8A4B-D6BCF812F081}"/>
              </a:ext>
            </a:extLst>
          </p:cNvPr>
          <p:cNvGrpSpPr>
            <a:grpSpLocks/>
          </p:cNvGrpSpPr>
          <p:nvPr/>
        </p:nvGrpSpPr>
        <p:grpSpPr bwMode="auto">
          <a:xfrm>
            <a:off x="1392302" y="2147358"/>
            <a:ext cx="9078383" cy="3273778"/>
            <a:chOff x="4908586" y="2636741"/>
            <a:chExt cx="6679635" cy="2354538"/>
          </a:xfrm>
        </p:grpSpPr>
        <p:grpSp>
          <p:nvGrpSpPr>
            <p:cNvPr id="259" name="Group 26">
              <a:extLst>
                <a:ext uri="{FF2B5EF4-FFF2-40B4-BE49-F238E27FC236}">
                  <a16:creationId xmlns:a16="http://schemas.microsoft.com/office/drawing/2014/main" id="{9520409D-534A-431D-A9D0-76D0D64F33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8586" y="2636741"/>
              <a:ext cx="6546296" cy="2354538"/>
              <a:chOff x="4908586" y="2298598"/>
              <a:chExt cx="6546296" cy="2354538"/>
            </a:xfrm>
          </p:grpSpPr>
          <p:sp>
            <p:nvSpPr>
              <p:cNvPr id="261" name="Block Arc 28">
                <a:extLst>
                  <a:ext uri="{FF2B5EF4-FFF2-40B4-BE49-F238E27FC236}">
                    <a16:creationId xmlns:a16="http://schemas.microsoft.com/office/drawing/2014/main" id="{6FEED0FB-DA51-419C-89C7-402F0D4BE2B0}"/>
                  </a:ext>
                </a:extLst>
              </p:cNvPr>
              <p:cNvSpPr/>
              <p:nvPr/>
            </p:nvSpPr>
            <p:spPr>
              <a:xfrm rot="10800000">
                <a:off x="6992798" y="2298598"/>
                <a:ext cx="2376286" cy="2354538"/>
              </a:xfrm>
              <a:prstGeom prst="blockArc">
                <a:avLst>
                  <a:gd name="adj1" fmla="val 10800000"/>
                  <a:gd name="adj2" fmla="val 21562961"/>
                  <a:gd name="adj3" fmla="val 12434"/>
                </a:avLst>
              </a:prstGeom>
              <a:solidFill>
                <a:srgbClr val="41929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微软雅黑"/>
                  <a:cs typeface="+mn-cs"/>
                </a:endParaRPr>
              </a:p>
            </p:txBody>
          </p:sp>
          <p:sp>
            <p:nvSpPr>
              <p:cNvPr id="262" name="Block Arc 29">
                <a:extLst>
                  <a:ext uri="{FF2B5EF4-FFF2-40B4-BE49-F238E27FC236}">
                    <a16:creationId xmlns:a16="http://schemas.microsoft.com/office/drawing/2014/main" id="{7C5803F3-F475-47A6-90BC-5514264982AE}"/>
                  </a:ext>
                </a:extLst>
              </p:cNvPr>
              <p:cNvSpPr/>
              <p:nvPr/>
            </p:nvSpPr>
            <p:spPr>
              <a:xfrm>
                <a:off x="9078596" y="2298598"/>
                <a:ext cx="2376286" cy="2354538"/>
              </a:xfrm>
              <a:prstGeom prst="blockArc">
                <a:avLst>
                  <a:gd name="adj1" fmla="val 10800000"/>
                  <a:gd name="adj2" fmla="val 78694"/>
                  <a:gd name="adj3" fmla="val 12426"/>
                </a:avLst>
              </a:prstGeom>
              <a:solidFill>
                <a:srgbClr val="616F8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微软雅黑"/>
                  <a:cs typeface="+mn-cs"/>
                </a:endParaRPr>
              </a:p>
            </p:txBody>
          </p:sp>
          <p:sp>
            <p:nvSpPr>
              <p:cNvPr id="263" name="Block Arc 30">
                <a:extLst>
                  <a:ext uri="{FF2B5EF4-FFF2-40B4-BE49-F238E27FC236}">
                    <a16:creationId xmlns:a16="http://schemas.microsoft.com/office/drawing/2014/main" id="{6B3885E0-10D2-4C09-995A-5145E1A2363E}"/>
                  </a:ext>
                </a:extLst>
              </p:cNvPr>
              <p:cNvSpPr/>
              <p:nvPr/>
            </p:nvSpPr>
            <p:spPr>
              <a:xfrm>
                <a:off x="4908586" y="2298598"/>
                <a:ext cx="2374699" cy="2354538"/>
              </a:xfrm>
              <a:prstGeom prst="blockArc">
                <a:avLst>
                  <a:gd name="adj1" fmla="val 10800000"/>
                  <a:gd name="adj2" fmla="val 78694"/>
                  <a:gd name="adj3" fmla="val 12426"/>
                </a:avLst>
              </a:prstGeom>
              <a:solidFill>
                <a:srgbClr val="A5D3A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ea"/>
                  <a:ea typeface="微软雅黑"/>
                  <a:cs typeface="+mn-cs"/>
                </a:endParaRPr>
              </a:p>
            </p:txBody>
          </p:sp>
        </p:grpSp>
        <p:sp>
          <p:nvSpPr>
            <p:cNvPr id="260" name="Isosceles Triangle 27">
              <a:extLst>
                <a:ext uri="{FF2B5EF4-FFF2-40B4-BE49-F238E27FC236}">
                  <a16:creationId xmlns:a16="http://schemas.microsoft.com/office/drawing/2014/main" id="{C99D56FC-904F-4B92-BAD2-A2DD1199BDE7}"/>
                </a:ext>
              </a:extLst>
            </p:cNvPr>
            <p:cNvSpPr/>
            <p:nvPr/>
          </p:nvSpPr>
          <p:spPr>
            <a:xfrm rot="10800000">
              <a:off x="11027881" y="3814804"/>
              <a:ext cx="560340" cy="358817"/>
            </a:xfrm>
            <a:prstGeom prst="triangle">
              <a:avLst/>
            </a:prstGeom>
            <a:solidFill>
              <a:srgbClr val="616F8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72" name="Rectangle 39">
            <a:extLst>
              <a:ext uri="{FF2B5EF4-FFF2-40B4-BE49-F238E27FC236}">
                <a16:creationId xmlns:a16="http://schemas.microsoft.com/office/drawing/2014/main" id="{A9079ACC-50A6-4514-B0E6-556E068999C2}"/>
              </a:ext>
            </a:extLst>
          </p:cNvPr>
          <p:cNvSpPr/>
          <p:nvPr/>
        </p:nvSpPr>
        <p:spPr>
          <a:xfrm>
            <a:off x="8083727" y="4627890"/>
            <a:ext cx="14086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rgbClr val="A6A6A6"/>
                </a:solidFill>
                <a:latin typeface="微软雅黑"/>
                <a:ea typeface="微软雅黑"/>
              </a:rPr>
              <a:t>任务一致性，合理规划，循序渐进</a:t>
            </a:r>
            <a:endParaRPr lang="en-US" sz="1200" dirty="0">
              <a:solidFill>
                <a:srgbClr val="A6A6A6"/>
              </a:solidFill>
              <a:latin typeface="微软雅黑"/>
              <a:ea typeface="微软雅黑"/>
            </a:endParaRPr>
          </a:p>
        </p:txBody>
      </p:sp>
      <p:sp>
        <p:nvSpPr>
          <p:cNvPr id="276" name="Rectangle 43">
            <a:extLst>
              <a:ext uri="{FF2B5EF4-FFF2-40B4-BE49-F238E27FC236}">
                <a16:creationId xmlns:a16="http://schemas.microsoft.com/office/drawing/2014/main" id="{F8C92D9B-9A5B-4334-B66A-C888D8EBC47E}"/>
              </a:ext>
            </a:extLst>
          </p:cNvPr>
          <p:cNvSpPr/>
          <p:nvPr/>
        </p:nvSpPr>
        <p:spPr>
          <a:xfrm>
            <a:off x="5211938" y="2300715"/>
            <a:ext cx="1289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rgbClr val="A6A6A6"/>
                </a:solidFill>
                <a:latin typeface="微软雅黑"/>
                <a:ea typeface="微软雅黑"/>
              </a:rPr>
              <a:t>积极推进，职责明确，目标统一</a:t>
            </a:r>
            <a:endParaRPr lang="en-US" sz="1200" dirty="0">
              <a:solidFill>
                <a:srgbClr val="A6A6A6"/>
              </a:solidFill>
              <a:latin typeface="微软雅黑"/>
              <a:ea typeface="微软雅黑"/>
            </a:endParaRPr>
          </a:p>
        </p:txBody>
      </p:sp>
      <p:sp>
        <p:nvSpPr>
          <p:cNvPr id="278" name="Freeform 23">
            <a:extLst>
              <a:ext uri="{FF2B5EF4-FFF2-40B4-BE49-F238E27FC236}">
                <a16:creationId xmlns:a16="http://schemas.microsoft.com/office/drawing/2014/main" id="{AE4D1245-9995-4D6C-8C0B-089E58F3114C}"/>
              </a:ext>
            </a:extLst>
          </p:cNvPr>
          <p:cNvSpPr/>
          <p:nvPr/>
        </p:nvSpPr>
        <p:spPr>
          <a:xfrm>
            <a:off x="2385666" y="3043238"/>
            <a:ext cx="1289050" cy="1289050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A5D3AD"/>
          </a:solidFill>
          <a:ln w="19050" cap="flat" cmpd="sng" algn="ctr">
            <a:solidFill>
              <a:srgbClr val="A5D3AD"/>
            </a:solidFill>
            <a:prstDash val="solid"/>
            <a:miter lim="800000"/>
          </a:ln>
          <a:effectLst/>
        </p:spPr>
        <p:txBody>
          <a:bodyPr lIns="243840" tIns="243840" rIns="210677" bIns="210677" spcCol="1270" anchor="ctr"/>
          <a:lstStyle/>
          <a:p>
            <a:pPr marL="0" marR="0" lvl="0" indent="0" algn="ctr" defTabSz="1185304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/>
                <a:ea typeface="微软雅黑"/>
              </a:rPr>
              <a:t>解决痛点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79" name="Rectangle 39">
            <a:extLst>
              <a:ext uri="{FF2B5EF4-FFF2-40B4-BE49-F238E27FC236}">
                <a16:creationId xmlns:a16="http://schemas.microsoft.com/office/drawing/2014/main" id="{C7F31D54-FF2D-43F7-9890-2DE7B80C8264}"/>
              </a:ext>
            </a:extLst>
          </p:cNvPr>
          <p:cNvSpPr/>
          <p:nvPr/>
        </p:nvSpPr>
        <p:spPr>
          <a:xfrm>
            <a:off x="2315395" y="4595020"/>
            <a:ext cx="1289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rgbClr val="A6A6A6"/>
                </a:solidFill>
                <a:latin typeface="微软雅黑"/>
                <a:ea typeface="微软雅黑"/>
              </a:rPr>
              <a:t>产品调研，创新设计，新颖技术</a:t>
            </a:r>
            <a:endParaRPr lang="en-US" sz="1200" dirty="0">
              <a:solidFill>
                <a:srgbClr val="A6A6A6"/>
              </a:solidFill>
              <a:latin typeface="微软雅黑"/>
              <a:ea typeface="微软雅黑"/>
            </a:endParaRPr>
          </a:p>
        </p:txBody>
      </p:sp>
      <p:sp>
        <p:nvSpPr>
          <p:cNvPr id="283" name="Freeform 23">
            <a:extLst>
              <a:ext uri="{FF2B5EF4-FFF2-40B4-BE49-F238E27FC236}">
                <a16:creationId xmlns:a16="http://schemas.microsoft.com/office/drawing/2014/main" id="{FA9EB208-79B1-4998-ADBE-B8D1AFF4F701}"/>
              </a:ext>
            </a:extLst>
          </p:cNvPr>
          <p:cNvSpPr/>
          <p:nvPr/>
        </p:nvSpPr>
        <p:spPr>
          <a:xfrm>
            <a:off x="5248889" y="2859177"/>
            <a:ext cx="1289050" cy="1289050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41929D"/>
          </a:solidFill>
          <a:ln w="19050" cap="flat" cmpd="sng" algn="ctr">
            <a:solidFill>
              <a:srgbClr val="41929D"/>
            </a:solidFill>
            <a:prstDash val="solid"/>
            <a:miter lim="800000"/>
          </a:ln>
          <a:effectLst/>
        </p:spPr>
        <p:txBody>
          <a:bodyPr lIns="243840" tIns="243840" rIns="210677" bIns="210677" spcCol="1270" anchor="ctr"/>
          <a:lstStyle/>
          <a:p>
            <a:pPr marL="0" marR="0" lvl="0" indent="0" algn="ctr" defTabSz="1185304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推进计划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20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84330" y="827895"/>
            <a:ext cx="9144000" cy="2387600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784" y="6169952"/>
            <a:ext cx="1920244" cy="283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218" y="938459"/>
            <a:ext cx="1066249" cy="7395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263"/>
            <a:ext cx="6013342" cy="58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0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838200" y="1053781"/>
            <a:ext cx="10515600" cy="5249332"/>
          </a:xfrm>
          <a:prstGeom prst="roundRect">
            <a:avLst>
              <a:gd name="adj" fmla="val 7014"/>
            </a:avLst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6310" y="2588217"/>
            <a:ext cx="866614" cy="1676734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b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3177152" y="2432115"/>
            <a:ext cx="0" cy="2017337"/>
          </a:xfrm>
          <a:prstGeom prst="line">
            <a:avLst/>
          </a:prstGeom>
          <a:ln w="19050">
            <a:solidFill>
              <a:srgbClr val="68B92E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307D8C5-92A4-40AB-85C0-0354E66FDF92}"/>
              </a:ext>
            </a:extLst>
          </p:cNvPr>
          <p:cNvSpPr/>
          <p:nvPr/>
        </p:nvSpPr>
        <p:spPr>
          <a:xfrm>
            <a:off x="4698416" y="1587819"/>
            <a:ext cx="4665662" cy="623888"/>
          </a:xfrm>
          <a:prstGeom prst="roundRect">
            <a:avLst>
              <a:gd name="adj" fmla="val 50000"/>
            </a:avLst>
          </a:prstGeom>
          <a:solidFill>
            <a:srgbClr val="41929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01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工作成果回顾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A6C324F-C3BE-41A7-A896-40AD66CD0E83}"/>
              </a:ext>
            </a:extLst>
          </p:cNvPr>
          <p:cNvSpPr/>
          <p:nvPr/>
        </p:nvSpPr>
        <p:spPr>
          <a:xfrm>
            <a:off x="4698416" y="3443607"/>
            <a:ext cx="4665662" cy="623887"/>
          </a:xfrm>
          <a:prstGeom prst="roundRect">
            <a:avLst>
              <a:gd name="adj" fmla="val 50000"/>
            </a:avLst>
          </a:prstGeom>
          <a:solidFill>
            <a:srgbClr val="6CB74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         02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个人工作总结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2818D9A0-8F8A-4D88-89D4-67F91AE7C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3928" y="2349819"/>
            <a:ext cx="349250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228600" marR="0" lvl="0" indent="-228600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68B92E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工作目标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-------------------------- p1</a:t>
            </a:r>
          </a:p>
          <a:p>
            <a:pPr marL="228600" marR="0" lvl="0" indent="-228600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68B92E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-------------------------- p2</a:t>
            </a:r>
          </a:p>
          <a:p>
            <a:pPr marL="228600" marR="0" lvl="0" indent="-228600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68B92E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成果重点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-------------------------- p3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9890D5AE-7924-4662-9024-30384D334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3928" y="4205607"/>
            <a:ext cx="3492500" cy="24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228600" marR="0" lvl="0" indent="-228600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68B92E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工作感受、团队建议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 p4</a:t>
            </a:r>
          </a:p>
        </p:txBody>
      </p:sp>
      <p:sp>
        <p:nvSpPr>
          <p:cNvPr id="25" name="矩形: 圆角 32">
            <a:extLst>
              <a:ext uri="{FF2B5EF4-FFF2-40B4-BE49-F238E27FC236}">
                <a16:creationId xmlns:a16="http://schemas.microsoft.com/office/drawing/2014/main" id="{6A46679E-ABFC-4A41-8CCE-2C54A0225199}"/>
              </a:ext>
            </a:extLst>
          </p:cNvPr>
          <p:cNvSpPr/>
          <p:nvPr/>
        </p:nvSpPr>
        <p:spPr>
          <a:xfrm>
            <a:off x="4698416" y="4632644"/>
            <a:ext cx="4665662" cy="623888"/>
          </a:xfrm>
          <a:prstGeom prst="roundRect">
            <a:avLst>
              <a:gd name="adj" fmla="val 50000"/>
            </a:avLst>
          </a:prstGeom>
          <a:solidFill>
            <a:srgbClr val="A5D3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03  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未来工作展望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4F408666-9E59-4149-91CD-1AC84DEE5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217" y="5439723"/>
            <a:ext cx="33559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marL="228600" marR="0" lvl="0" indent="-228600" defTabSz="91440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68B92E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发展目标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06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------------------------ p5</a:t>
            </a:r>
          </a:p>
        </p:txBody>
      </p:sp>
    </p:spTree>
    <p:extLst>
      <p:ext uri="{BB962C8B-B14F-4D97-AF65-F5344CB8AC3E}">
        <p14:creationId xmlns:p14="http://schemas.microsoft.com/office/powerpoint/2010/main" val="232994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4653254" y="2168651"/>
            <a:ext cx="7720834" cy="2407926"/>
          </a:xfrm>
          <a:prstGeom prst="roundRect">
            <a:avLst>
              <a:gd name="adj" fmla="val 70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3270" y="2546121"/>
            <a:ext cx="4308992" cy="1676734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    </a:t>
            </a:r>
            <a:b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工作成果回顾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80" y="2761488"/>
            <a:ext cx="1804420" cy="1222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2" y="2168651"/>
            <a:ext cx="3051139" cy="24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0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0036" y="72797"/>
            <a:ext cx="1005939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工作目标回顾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7" y="552699"/>
            <a:ext cx="527305" cy="365761"/>
          </a:xfrm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1729465C-E790-47D8-BB58-A2AD352C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99" y="1089811"/>
            <a:ext cx="9629065" cy="555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47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0036" y="72797"/>
            <a:ext cx="1005939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工作内容小结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7" y="552699"/>
            <a:ext cx="527305" cy="365761"/>
          </a:xfrm>
        </p:spPr>
      </p:pic>
      <p:sp>
        <p:nvSpPr>
          <p:cNvPr id="105" name="右箭头 4">
            <a:extLst>
              <a:ext uri="{FF2B5EF4-FFF2-40B4-BE49-F238E27FC236}">
                <a16:creationId xmlns:a16="http://schemas.microsoft.com/office/drawing/2014/main" id="{136CFD5E-EE51-4901-99EB-5B1A89B26DAB}"/>
              </a:ext>
            </a:extLst>
          </p:cNvPr>
          <p:cNvSpPr/>
          <p:nvPr/>
        </p:nvSpPr>
        <p:spPr>
          <a:xfrm>
            <a:off x="1463498" y="1584502"/>
            <a:ext cx="9768941" cy="1165225"/>
          </a:xfrm>
          <a:prstGeom prst="rightArrow">
            <a:avLst/>
          </a:prstGeom>
          <a:solidFill>
            <a:srgbClr val="CBE2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>
              <a:latin typeface="+mn-ea"/>
            </a:endParaRPr>
          </a:p>
        </p:txBody>
      </p:sp>
      <p:sp>
        <p:nvSpPr>
          <p:cNvPr id="106" name="圆角矩形 5">
            <a:extLst>
              <a:ext uri="{FF2B5EF4-FFF2-40B4-BE49-F238E27FC236}">
                <a16:creationId xmlns:a16="http://schemas.microsoft.com/office/drawing/2014/main" id="{B8A84185-9082-42E4-8846-93D6539D2F54}"/>
              </a:ext>
            </a:extLst>
          </p:cNvPr>
          <p:cNvSpPr/>
          <p:nvPr/>
        </p:nvSpPr>
        <p:spPr>
          <a:xfrm>
            <a:off x="1463499" y="1781352"/>
            <a:ext cx="2034066" cy="750888"/>
          </a:xfrm>
          <a:prstGeom prst="roundRect">
            <a:avLst/>
          </a:prstGeom>
          <a:solidFill>
            <a:srgbClr val="419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>
              <a:latin typeface="+mn-ea"/>
            </a:endParaRPr>
          </a:p>
        </p:txBody>
      </p:sp>
      <p:sp>
        <p:nvSpPr>
          <p:cNvPr id="107" name="圆角矩形 7">
            <a:extLst>
              <a:ext uri="{FF2B5EF4-FFF2-40B4-BE49-F238E27FC236}">
                <a16:creationId xmlns:a16="http://schemas.microsoft.com/office/drawing/2014/main" id="{22AEDC94-B513-46E9-9F4D-8F5EF25841F0}"/>
              </a:ext>
            </a:extLst>
          </p:cNvPr>
          <p:cNvSpPr/>
          <p:nvPr/>
        </p:nvSpPr>
        <p:spPr>
          <a:xfrm>
            <a:off x="3744821" y="1781352"/>
            <a:ext cx="2032258" cy="750888"/>
          </a:xfrm>
          <a:prstGeom prst="roundRect">
            <a:avLst/>
          </a:prstGeom>
          <a:solidFill>
            <a:srgbClr val="3B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>
              <a:latin typeface="+mn-ea"/>
            </a:endParaRPr>
          </a:p>
        </p:txBody>
      </p:sp>
      <p:sp>
        <p:nvSpPr>
          <p:cNvPr id="108" name="圆角矩形 8">
            <a:extLst>
              <a:ext uri="{FF2B5EF4-FFF2-40B4-BE49-F238E27FC236}">
                <a16:creationId xmlns:a16="http://schemas.microsoft.com/office/drawing/2014/main" id="{C4C6C332-77BB-4234-B907-CFB1EF45790D}"/>
              </a:ext>
            </a:extLst>
          </p:cNvPr>
          <p:cNvSpPr/>
          <p:nvPr/>
        </p:nvSpPr>
        <p:spPr>
          <a:xfrm>
            <a:off x="6035852" y="1781352"/>
            <a:ext cx="2032258" cy="750888"/>
          </a:xfrm>
          <a:prstGeom prst="roundRect">
            <a:avLst/>
          </a:prstGeom>
          <a:solidFill>
            <a:srgbClr val="96C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>
              <a:latin typeface="+mn-ea"/>
            </a:endParaRPr>
          </a:p>
        </p:txBody>
      </p:sp>
      <p:sp>
        <p:nvSpPr>
          <p:cNvPr id="109" name="圆角矩形 9">
            <a:extLst>
              <a:ext uri="{FF2B5EF4-FFF2-40B4-BE49-F238E27FC236}">
                <a16:creationId xmlns:a16="http://schemas.microsoft.com/office/drawing/2014/main" id="{CC155F1F-1EF4-488D-A6C8-D2FBD07C3A75}"/>
              </a:ext>
            </a:extLst>
          </p:cNvPr>
          <p:cNvSpPr/>
          <p:nvPr/>
        </p:nvSpPr>
        <p:spPr>
          <a:xfrm>
            <a:off x="8392229" y="1783116"/>
            <a:ext cx="2034067" cy="750888"/>
          </a:xfrm>
          <a:prstGeom prst="roundRect">
            <a:avLst/>
          </a:prstGeom>
          <a:solidFill>
            <a:srgbClr val="6CB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>
              <a:latin typeface="+mn-ea"/>
            </a:endParaRPr>
          </a:p>
        </p:txBody>
      </p:sp>
      <p:grpSp>
        <p:nvGrpSpPr>
          <p:cNvPr id="110" name="组合 13">
            <a:extLst>
              <a:ext uri="{FF2B5EF4-FFF2-40B4-BE49-F238E27FC236}">
                <a16:creationId xmlns:a16="http://schemas.microsoft.com/office/drawing/2014/main" id="{93BF6228-EC8F-4076-BC71-FE52D39F71D4}"/>
              </a:ext>
            </a:extLst>
          </p:cNvPr>
          <p:cNvGrpSpPr>
            <a:grpSpLocks/>
          </p:cNvGrpSpPr>
          <p:nvPr/>
        </p:nvGrpSpPr>
        <p:grpSpPr bwMode="auto">
          <a:xfrm>
            <a:off x="1454974" y="2683112"/>
            <a:ext cx="66676" cy="3410593"/>
            <a:chOff x="1481759" y="2878285"/>
            <a:chExt cx="66990" cy="3413570"/>
          </a:xfrm>
        </p:grpSpPr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67B0644F-65C8-4DFA-BB2D-B6CE329B3DCC}"/>
                </a:ext>
              </a:extLst>
            </p:cNvPr>
            <p:cNvSpPr/>
            <p:nvPr/>
          </p:nvSpPr>
          <p:spPr>
            <a:xfrm>
              <a:off x="1481759" y="2878285"/>
              <a:ext cx="66989" cy="66733"/>
            </a:xfrm>
            <a:prstGeom prst="ellipse">
              <a:avLst/>
            </a:prstGeom>
            <a:solidFill>
              <a:srgbClr val="419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latin typeface="+mn-ea"/>
              </a:endParaRPr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26AE89DE-EBBB-4D7B-A683-E10B9E58BA08}"/>
                </a:ext>
              </a:extLst>
            </p:cNvPr>
            <p:cNvSpPr/>
            <p:nvPr/>
          </p:nvSpPr>
          <p:spPr>
            <a:xfrm>
              <a:off x="1481760" y="6225122"/>
              <a:ext cx="66989" cy="66733"/>
            </a:xfrm>
            <a:prstGeom prst="ellipse">
              <a:avLst/>
            </a:prstGeom>
            <a:solidFill>
              <a:srgbClr val="419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latin typeface="+mn-ea"/>
              </a:endParaRPr>
            </a:p>
          </p:txBody>
        </p:sp>
        <p:cxnSp>
          <p:nvCxnSpPr>
            <p:cNvPr id="113" name="直线连接符 12">
              <a:extLst>
                <a:ext uri="{FF2B5EF4-FFF2-40B4-BE49-F238E27FC236}">
                  <a16:creationId xmlns:a16="http://schemas.microsoft.com/office/drawing/2014/main" id="{A986ABC5-D674-4AD1-BCE9-FF992B34EBD2}"/>
                </a:ext>
              </a:extLst>
            </p:cNvPr>
            <p:cNvCxnSpPr>
              <a:cxnSpLocks/>
            </p:cNvCxnSpPr>
            <p:nvPr/>
          </p:nvCxnSpPr>
          <p:spPr>
            <a:xfrm>
              <a:off x="1497209" y="3004804"/>
              <a:ext cx="7969" cy="3169474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组合 15">
            <a:extLst>
              <a:ext uri="{FF2B5EF4-FFF2-40B4-BE49-F238E27FC236}">
                <a16:creationId xmlns:a16="http://schemas.microsoft.com/office/drawing/2014/main" id="{537FF3DD-61D0-4F99-A381-8ED85D6E82F3}"/>
              </a:ext>
            </a:extLst>
          </p:cNvPr>
          <p:cNvGrpSpPr>
            <a:grpSpLocks/>
          </p:cNvGrpSpPr>
          <p:nvPr/>
        </p:nvGrpSpPr>
        <p:grpSpPr bwMode="auto">
          <a:xfrm>
            <a:off x="3731180" y="2664002"/>
            <a:ext cx="92698" cy="3429703"/>
            <a:chOff x="1463710" y="2887226"/>
            <a:chExt cx="93133" cy="3432697"/>
          </a:xfrm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8483B30E-B527-40FE-8239-D871858936B1}"/>
                </a:ext>
              </a:extLst>
            </p:cNvPr>
            <p:cNvSpPr/>
            <p:nvPr/>
          </p:nvSpPr>
          <p:spPr>
            <a:xfrm>
              <a:off x="1463710" y="2887226"/>
              <a:ext cx="66989" cy="66733"/>
            </a:xfrm>
            <a:prstGeom prst="ellipse">
              <a:avLst/>
            </a:prstGeom>
            <a:solidFill>
              <a:srgbClr val="3BB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latin typeface="+mn-ea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56937D60-2F0A-4982-943F-5CEF19FB889E}"/>
                </a:ext>
              </a:extLst>
            </p:cNvPr>
            <p:cNvSpPr/>
            <p:nvPr/>
          </p:nvSpPr>
          <p:spPr>
            <a:xfrm>
              <a:off x="1489854" y="6253190"/>
              <a:ext cx="66989" cy="66733"/>
            </a:xfrm>
            <a:prstGeom prst="ellipse">
              <a:avLst/>
            </a:prstGeom>
            <a:solidFill>
              <a:srgbClr val="3BB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latin typeface="+mn-ea"/>
              </a:endParaRPr>
            </a:p>
          </p:txBody>
        </p:sp>
        <p:cxnSp>
          <p:nvCxnSpPr>
            <p:cNvPr id="117" name="直线连接符 19">
              <a:extLst>
                <a:ext uri="{FF2B5EF4-FFF2-40B4-BE49-F238E27FC236}">
                  <a16:creationId xmlns:a16="http://schemas.microsoft.com/office/drawing/2014/main" id="{76762BE0-9B04-4BAB-B58B-EC1D67E63EA9}"/>
                </a:ext>
              </a:extLst>
            </p:cNvPr>
            <p:cNvCxnSpPr>
              <a:cxnSpLocks/>
            </p:cNvCxnSpPr>
            <p:nvPr/>
          </p:nvCxnSpPr>
          <p:spPr>
            <a:xfrm>
              <a:off x="1497722" y="3004805"/>
              <a:ext cx="0" cy="3179531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组合 21">
            <a:extLst>
              <a:ext uri="{FF2B5EF4-FFF2-40B4-BE49-F238E27FC236}">
                <a16:creationId xmlns:a16="http://schemas.microsoft.com/office/drawing/2014/main" id="{8E66F617-CAB3-4981-8343-C88D302FBA91}"/>
              </a:ext>
            </a:extLst>
          </p:cNvPr>
          <p:cNvGrpSpPr>
            <a:grpSpLocks/>
          </p:cNvGrpSpPr>
          <p:nvPr/>
        </p:nvGrpSpPr>
        <p:grpSpPr bwMode="auto">
          <a:xfrm>
            <a:off x="6035861" y="2664002"/>
            <a:ext cx="86955" cy="3435875"/>
            <a:chOff x="1463710" y="2887226"/>
            <a:chExt cx="92752" cy="3383959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8D6EF56D-6C4F-4163-BC4C-43EDE5580348}"/>
                </a:ext>
              </a:extLst>
            </p:cNvPr>
            <p:cNvSpPr/>
            <p:nvPr/>
          </p:nvSpPr>
          <p:spPr>
            <a:xfrm>
              <a:off x="1463710" y="2887226"/>
              <a:ext cx="66989" cy="66733"/>
            </a:xfrm>
            <a:prstGeom prst="ellipse">
              <a:avLst/>
            </a:prstGeom>
            <a:solidFill>
              <a:srgbClr val="96CB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latin typeface="+mn-ea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D7F9EA9D-75D8-4585-A428-518735BE339E}"/>
                </a:ext>
              </a:extLst>
            </p:cNvPr>
            <p:cNvSpPr/>
            <p:nvPr/>
          </p:nvSpPr>
          <p:spPr>
            <a:xfrm>
              <a:off x="1489473" y="6204452"/>
              <a:ext cx="66989" cy="66733"/>
            </a:xfrm>
            <a:prstGeom prst="ellipse">
              <a:avLst/>
            </a:prstGeom>
            <a:solidFill>
              <a:srgbClr val="96CB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latin typeface="+mn-ea"/>
              </a:endParaRPr>
            </a:p>
          </p:txBody>
        </p:sp>
        <p:cxnSp>
          <p:nvCxnSpPr>
            <p:cNvPr id="121" name="直线连接符 24">
              <a:extLst>
                <a:ext uri="{FF2B5EF4-FFF2-40B4-BE49-F238E27FC236}">
                  <a16:creationId xmlns:a16="http://schemas.microsoft.com/office/drawing/2014/main" id="{EA332541-C108-4E89-B14E-699E9626CF1A}"/>
                </a:ext>
              </a:extLst>
            </p:cNvPr>
            <p:cNvCxnSpPr>
              <a:cxnSpLocks/>
            </p:cNvCxnSpPr>
            <p:nvPr/>
          </p:nvCxnSpPr>
          <p:spPr>
            <a:xfrm>
              <a:off x="1497204" y="3004804"/>
              <a:ext cx="6877" cy="312688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组合 25">
            <a:extLst>
              <a:ext uri="{FF2B5EF4-FFF2-40B4-BE49-F238E27FC236}">
                <a16:creationId xmlns:a16="http://schemas.microsoft.com/office/drawing/2014/main" id="{E2FF928C-961A-4792-B41D-9320EC832335}"/>
              </a:ext>
            </a:extLst>
          </p:cNvPr>
          <p:cNvGrpSpPr>
            <a:grpSpLocks/>
          </p:cNvGrpSpPr>
          <p:nvPr/>
        </p:nvGrpSpPr>
        <p:grpSpPr bwMode="auto">
          <a:xfrm>
            <a:off x="8373703" y="2664002"/>
            <a:ext cx="92070" cy="3429702"/>
            <a:chOff x="1463710" y="2887226"/>
            <a:chExt cx="92504" cy="3432696"/>
          </a:xfrm>
        </p:grpSpPr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C652B313-676B-4EA5-9569-6DBCF2694A15}"/>
                </a:ext>
              </a:extLst>
            </p:cNvPr>
            <p:cNvSpPr/>
            <p:nvPr/>
          </p:nvSpPr>
          <p:spPr>
            <a:xfrm>
              <a:off x="1463710" y="2887226"/>
              <a:ext cx="66989" cy="66733"/>
            </a:xfrm>
            <a:prstGeom prst="ellipse">
              <a:avLst/>
            </a:prstGeom>
            <a:solidFill>
              <a:srgbClr val="6CB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latin typeface="+mn-ea"/>
              </a:endParaRPr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65EA1719-3320-4CDF-9B8A-7C4F6E2BC965}"/>
                </a:ext>
              </a:extLst>
            </p:cNvPr>
            <p:cNvSpPr/>
            <p:nvPr/>
          </p:nvSpPr>
          <p:spPr>
            <a:xfrm>
              <a:off x="1489225" y="6253189"/>
              <a:ext cx="66989" cy="66733"/>
            </a:xfrm>
            <a:prstGeom prst="ellipse">
              <a:avLst/>
            </a:prstGeom>
            <a:solidFill>
              <a:srgbClr val="6CB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>
                <a:latin typeface="+mn-ea"/>
              </a:endParaRPr>
            </a:p>
          </p:txBody>
        </p:sp>
        <p:cxnSp>
          <p:nvCxnSpPr>
            <p:cNvPr id="125" name="直线连接符 28">
              <a:extLst>
                <a:ext uri="{FF2B5EF4-FFF2-40B4-BE49-F238E27FC236}">
                  <a16:creationId xmlns:a16="http://schemas.microsoft.com/office/drawing/2014/main" id="{C320D814-B652-4967-96DE-28A86A2F72E5}"/>
                </a:ext>
              </a:extLst>
            </p:cNvPr>
            <p:cNvCxnSpPr>
              <a:cxnSpLocks/>
            </p:cNvCxnSpPr>
            <p:nvPr/>
          </p:nvCxnSpPr>
          <p:spPr>
            <a:xfrm>
              <a:off x="1497204" y="3004804"/>
              <a:ext cx="12152" cy="3179532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文本框 14">
            <a:extLst>
              <a:ext uri="{FF2B5EF4-FFF2-40B4-BE49-F238E27FC236}">
                <a16:creationId xmlns:a16="http://schemas.microsoft.com/office/drawing/2014/main" id="{1825E0FA-90F3-43E5-A813-EC6233345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3498" y="1933752"/>
            <a:ext cx="20979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chemeClr val="bg1"/>
                </a:solidFill>
              </a:rPr>
              <a:t>标品项目支持</a:t>
            </a:r>
            <a:r>
              <a:rPr kumimoji="1" lang="en-US" altLang="zh-CN" sz="1100" b="1" dirty="0">
                <a:solidFill>
                  <a:schemeClr val="bg1"/>
                </a:solidFill>
              </a:rPr>
              <a:t>-35%</a:t>
            </a:r>
            <a:endParaRPr kumimoji="1"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127" name="文本框 29">
            <a:extLst>
              <a:ext uri="{FF2B5EF4-FFF2-40B4-BE49-F238E27FC236}">
                <a16:creationId xmlns:a16="http://schemas.microsoft.com/office/drawing/2014/main" id="{311BA5EF-1BDE-43B0-8D09-83961FC59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107" y="1933752"/>
            <a:ext cx="22652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chemeClr val="bg1"/>
                </a:solidFill>
              </a:rPr>
              <a:t>重大项目支持</a:t>
            </a:r>
            <a:r>
              <a:rPr kumimoji="1" lang="en-US" altLang="zh-CN" sz="1100" b="1" dirty="0">
                <a:solidFill>
                  <a:schemeClr val="bg1"/>
                </a:solidFill>
              </a:rPr>
              <a:t>-25%</a:t>
            </a:r>
            <a:endParaRPr kumimoji="1"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128" name="文本框 30">
            <a:extLst>
              <a:ext uri="{FF2B5EF4-FFF2-40B4-BE49-F238E27FC236}">
                <a16:creationId xmlns:a16="http://schemas.microsoft.com/office/drawing/2014/main" id="{74A2B159-E1E6-47E2-BA5E-9598092F2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675" y="1933752"/>
            <a:ext cx="2337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chemeClr val="bg1"/>
                </a:solidFill>
              </a:rPr>
              <a:t>技术预言项目</a:t>
            </a:r>
            <a:r>
              <a:rPr kumimoji="1" lang="en-US" altLang="zh-CN" sz="1100" b="1" dirty="0">
                <a:solidFill>
                  <a:schemeClr val="bg1"/>
                </a:solidFill>
              </a:rPr>
              <a:t>-35%</a:t>
            </a:r>
            <a:endParaRPr kumimoji="1"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129" name="文本框 31">
            <a:extLst>
              <a:ext uri="{FF2B5EF4-FFF2-40B4-BE49-F238E27FC236}">
                <a16:creationId xmlns:a16="http://schemas.microsoft.com/office/drawing/2014/main" id="{2AA52537-88F4-449F-B3CF-8592D5172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5880" y="1935516"/>
            <a:ext cx="19635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chemeClr val="bg1"/>
                </a:solidFill>
              </a:rPr>
              <a:t>产品竞争力</a:t>
            </a:r>
            <a:r>
              <a:rPr kumimoji="1" lang="en-US" altLang="zh-CN" sz="1100" b="1" dirty="0">
                <a:solidFill>
                  <a:schemeClr val="bg1"/>
                </a:solidFill>
              </a:rPr>
              <a:t>-5%</a:t>
            </a:r>
            <a:endParaRPr kumimoji="1" lang="zh-CN" altLang="en-US" sz="1100" b="1" dirty="0">
              <a:solidFill>
                <a:schemeClr val="bg1"/>
              </a:solidFill>
            </a:endParaRPr>
          </a:p>
        </p:txBody>
      </p:sp>
      <p:sp>
        <p:nvSpPr>
          <p:cNvPr id="130" name="文本框 32">
            <a:extLst>
              <a:ext uri="{FF2B5EF4-FFF2-40B4-BE49-F238E27FC236}">
                <a16:creationId xmlns:a16="http://schemas.microsoft.com/office/drawing/2014/main" id="{BBF107BE-8D50-4F44-9D5E-0BBE26B85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522" y="2775127"/>
            <a:ext cx="11079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/>
              <a:t>ISOP F03</a:t>
            </a:r>
            <a:endParaRPr kumimoji="1" lang="zh-CN" altLang="en-US" sz="1600" b="1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D337E381-0C4E-44CD-A229-A94F8E0978A0}"/>
              </a:ext>
            </a:extLst>
          </p:cNvPr>
          <p:cNvSpPr txBox="1"/>
          <p:nvPr/>
        </p:nvSpPr>
        <p:spPr>
          <a:xfrm>
            <a:off x="1530173" y="3164417"/>
            <a:ext cx="203132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  <a:ea typeface="+mn-ea"/>
              </a:rPr>
              <a:t>易用性版本交付</a:t>
            </a:r>
            <a:r>
              <a:rPr kumimoji="1" lang="zh-CN" altLang="en-US" sz="1200" dirty="0">
                <a:latin typeface="+mn-ea"/>
              </a:rPr>
              <a:t>，</a:t>
            </a:r>
            <a:r>
              <a:rPr kumimoji="1" lang="zh-CN" altLang="en-US" sz="1200" dirty="0">
                <a:latin typeface="+mn-ea"/>
                <a:ea typeface="+mn-ea"/>
              </a:rPr>
              <a:t>原型设计</a:t>
            </a:r>
          </a:p>
        </p:txBody>
      </p:sp>
      <p:sp>
        <p:nvSpPr>
          <p:cNvPr id="132" name="文本框 34">
            <a:extLst>
              <a:ext uri="{FF2B5EF4-FFF2-40B4-BE49-F238E27FC236}">
                <a16:creationId xmlns:a16="http://schemas.microsoft.com/office/drawing/2014/main" id="{CD1C1B70-994F-43D4-B406-ABC58B5F6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7207" y="2787827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 dirty="0"/>
              <a:t>资质测试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199C9E0A-60E8-4022-A124-2031C53FD861}"/>
              </a:ext>
            </a:extLst>
          </p:cNvPr>
          <p:cNvSpPr txBox="1"/>
          <p:nvPr/>
        </p:nvSpPr>
        <p:spPr>
          <a:xfrm>
            <a:off x="3869795" y="3167239"/>
            <a:ext cx="218521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</a:rPr>
              <a:t>拓扑关联自动布局，登录保密</a:t>
            </a:r>
            <a:endParaRPr kumimoji="1" lang="zh-CN" altLang="en-US" sz="1200" dirty="0">
              <a:latin typeface="+mn-ea"/>
              <a:ea typeface="+mn-ea"/>
            </a:endParaRPr>
          </a:p>
        </p:txBody>
      </p:sp>
      <p:sp>
        <p:nvSpPr>
          <p:cNvPr id="134" name="文本框 36">
            <a:extLst>
              <a:ext uri="{FF2B5EF4-FFF2-40B4-BE49-F238E27FC236}">
                <a16:creationId xmlns:a16="http://schemas.microsoft.com/office/drawing/2014/main" id="{35761B0C-6A33-4368-9928-107A45A45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0464" y="2775127"/>
            <a:ext cx="18980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 dirty="0"/>
              <a:t>插件化</a:t>
            </a:r>
            <a:r>
              <a:rPr kumimoji="1" lang="en-US" altLang="zh-CN" sz="1600" b="1" dirty="0"/>
              <a:t>dashboard</a:t>
            </a:r>
            <a:endParaRPr kumimoji="1" lang="zh-CN" altLang="en-US" sz="1600" b="1" dirty="0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46A12E8F-C106-463C-B9A3-8ACACEE25C6D}"/>
              </a:ext>
            </a:extLst>
          </p:cNvPr>
          <p:cNvSpPr txBox="1"/>
          <p:nvPr/>
        </p:nvSpPr>
        <p:spPr>
          <a:xfrm>
            <a:off x="6110464" y="3164064"/>
            <a:ext cx="15696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</a:rPr>
              <a:t>插件化设计选型开发</a:t>
            </a:r>
            <a:endParaRPr kumimoji="1" lang="zh-CN" altLang="en-US" sz="1200" dirty="0">
              <a:latin typeface="+mn-ea"/>
              <a:ea typeface="+mn-ea"/>
            </a:endParaRPr>
          </a:p>
        </p:txBody>
      </p:sp>
      <p:sp>
        <p:nvSpPr>
          <p:cNvPr id="136" name="文本框 38">
            <a:extLst>
              <a:ext uri="{FF2B5EF4-FFF2-40B4-BE49-F238E27FC236}">
                <a16:creationId xmlns:a16="http://schemas.microsoft.com/office/drawing/2014/main" id="{3CEBBFE9-417A-422A-A6BA-CE12421B1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297" y="2775127"/>
            <a:ext cx="21032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/>
              <a:t>dashboard</a:t>
            </a:r>
            <a:r>
              <a:rPr kumimoji="1" lang="zh-CN" altLang="en-US" sz="1600" b="1" dirty="0"/>
              <a:t>竞品分析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513974F-6A66-4BD1-BBBB-FC8C0F8B84FC}"/>
              </a:ext>
            </a:extLst>
          </p:cNvPr>
          <p:cNvSpPr txBox="1"/>
          <p:nvPr/>
        </p:nvSpPr>
        <p:spPr>
          <a:xfrm>
            <a:off x="8502297" y="3164064"/>
            <a:ext cx="10358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  <a:ea typeface="+mn-ea"/>
              </a:rPr>
              <a:t>竞品分析</a:t>
            </a:r>
            <a:r>
              <a:rPr kumimoji="1" lang="en-US" altLang="zh-CN" sz="1200" dirty="0">
                <a:latin typeface="+mn-ea"/>
                <a:ea typeface="+mn-ea"/>
              </a:rPr>
              <a:t>1</a:t>
            </a:r>
            <a:r>
              <a:rPr kumimoji="1" lang="zh-CN" altLang="en-US" sz="1200" dirty="0">
                <a:latin typeface="+mn-ea"/>
                <a:ea typeface="+mn-ea"/>
              </a:rPr>
              <a:t>篇</a:t>
            </a:r>
          </a:p>
        </p:txBody>
      </p:sp>
      <p:sp>
        <p:nvSpPr>
          <p:cNvPr id="138" name="文本框 32">
            <a:extLst>
              <a:ext uri="{FF2B5EF4-FFF2-40B4-BE49-F238E27FC236}">
                <a16:creationId xmlns:a16="http://schemas.microsoft.com/office/drawing/2014/main" id="{82D33E2E-8F59-4BB0-B51E-17FE4EE9E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173" y="3503597"/>
            <a:ext cx="11079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/>
              <a:t>ISOP F04</a:t>
            </a:r>
            <a:endParaRPr kumimoji="1" lang="zh-CN" altLang="en-US" sz="1600" b="1" dirty="0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7BB8249-65F0-4D76-9D4B-B8F2043E0226}"/>
              </a:ext>
            </a:extLst>
          </p:cNvPr>
          <p:cNvSpPr txBox="1"/>
          <p:nvPr/>
        </p:nvSpPr>
        <p:spPr>
          <a:xfrm>
            <a:off x="1523824" y="3892887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  <a:ea typeface="+mn-ea"/>
              </a:rPr>
              <a:t>菜单收藏</a:t>
            </a:r>
          </a:p>
        </p:txBody>
      </p:sp>
      <p:sp>
        <p:nvSpPr>
          <p:cNvPr id="140" name="文本框 32">
            <a:extLst>
              <a:ext uri="{FF2B5EF4-FFF2-40B4-BE49-F238E27FC236}">
                <a16:creationId xmlns:a16="http://schemas.microsoft.com/office/drawing/2014/main" id="{3278CA5A-E9BE-4AB9-AFBA-3317D4C96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824" y="4293622"/>
            <a:ext cx="159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/>
              <a:t>ISOP F04sp01</a:t>
            </a:r>
            <a:endParaRPr kumimoji="1" lang="zh-CN" altLang="en-US" sz="1600" b="1" dirty="0"/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61C2FBAF-DC20-47EA-94E5-34FE35DCAB7B}"/>
              </a:ext>
            </a:extLst>
          </p:cNvPr>
          <p:cNvSpPr txBox="1"/>
          <p:nvPr/>
        </p:nvSpPr>
        <p:spPr>
          <a:xfrm>
            <a:off x="1517475" y="4682912"/>
            <a:ext cx="11079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</a:rPr>
              <a:t>补丁版本交付</a:t>
            </a:r>
            <a:endParaRPr kumimoji="1" lang="zh-CN" altLang="en-US" sz="1200" dirty="0">
              <a:latin typeface="+mn-ea"/>
              <a:ea typeface="+mn-ea"/>
            </a:endParaRPr>
          </a:p>
        </p:txBody>
      </p:sp>
      <p:sp>
        <p:nvSpPr>
          <p:cNvPr id="142" name="文本框 32">
            <a:extLst>
              <a:ext uri="{FF2B5EF4-FFF2-40B4-BE49-F238E27FC236}">
                <a16:creationId xmlns:a16="http://schemas.microsoft.com/office/drawing/2014/main" id="{213765C3-9C5B-46EA-AD4A-735344D77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522" y="5100036"/>
            <a:ext cx="1598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/>
              <a:t>ISOP F04sp02</a:t>
            </a:r>
            <a:endParaRPr kumimoji="1" lang="zh-CN" altLang="en-US" sz="1600" b="1" dirty="0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24B1A48-2010-4D36-A26F-83BA829E1CA9}"/>
              </a:ext>
            </a:extLst>
          </p:cNvPr>
          <p:cNvSpPr txBox="1"/>
          <p:nvPr/>
        </p:nvSpPr>
        <p:spPr>
          <a:xfrm>
            <a:off x="1530173" y="5489326"/>
            <a:ext cx="11079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</a:rPr>
              <a:t>补丁版本交付</a:t>
            </a:r>
            <a:endParaRPr kumimoji="1" lang="zh-CN" altLang="en-US" sz="1200" dirty="0">
              <a:latin typeface="+mn-ea"/>
              <a:ea typeface="+mn-ea"/>
            </a:endParaRPr>
          </a:p>
        </p:txBody>
      </p:sp>
      <p:sp>
        <p:nvSpPr>
          <p:cNvPr id="146" name="文本框 34">
            <a:extLst>
              <a:ext uri="{FF2B5EF4-FFF2-40B4-BE49-F238E27FC236}">
                <a16:creationId xmlns:a16="http://schemas.microsoft.com/office/drawing/2014/main" id="{DCAF02A4-6079-42FA-BC28-986D3D718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901" y="3543308"/>
            <a:ext cx="7184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/>
              <a:t>A015</a:t>
            </a:r>
            <a:endParaRPr kumimoji="1" lang="zh-CN" altLang="en-US" sz="1600" b="1" dirty="0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6253A43B-4F41-4983-A626-2B8A05DD84B1}"/>
              </a:ext>
            </a:extLst>
          </p:cNvPr>
          <p:cNvSpPr txBox="1"/>
          <p:nvPr/>
        </p:nvSpPr>
        <p:spPr>
          <a:xfrm>
            <a:off x="3899489" y="3922720"/>
            <a:ext cx="221887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</a:rPr>
              <a:t>大屏</a:t>
            </a:r>
            <a:r>
              <a:rPr kumimoji="1" lang="en-US" altLang="zh-CN" sz="1200" dirty="0">
                <a:latin typeface="+mn-ea"/>
              </a:rPr>
              <a:t>3D</a:t>
            </a:r>
            <a:r>
              <a:rPr kumimoji="1" lang="zh-CN" altLang="en-US" sz="1200" dirty="0">
                <a:latin typeface="+mn-ea"/>
              </a:rPr>
              <a:t>展示，引流，代码审查</a:t>
            </a:r>
            <a:endParaRPr kumimoji="1" lang="zh-CN" altLang="en-US" sz="1200" dirty="0">
              <a:latin typeface="+mn-ea"/>
              <a:ea typeface="+mn-ea"/>
            </a:endParaRPr>
          </a:p>
        </p:txBody>
      </p:sp>
      <p:sp>
        <p:nvSpPr>
          <p:cNvPr id="148" name="文本框 34">
            <a:extLst>
              <a:ext uri="{FF2B5EF4-FFF2-40B4-BE49-F238E27FC236}">
                <a16:creationId xmlns:a16="http://schemas.microsoft.com/office/drawing/2014/main" id="{5E7C9703-3885-45E9-ACE5-CAFDF2477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7422" y="4259556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 dirty="0"/>
              <a:t>重庆移动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C874AD36-6C26-4344-9A40-4615E35338C6}"/>
              </a:ext>
            </a:extLst>
          </p:cNvPr>
          <p:cNvSpPr txBox="1"/>
          <p:nvPr/>
        </p:nvSpPr>
        <p:spPr>
          <a:xfrm>
            <a:off x="3900010" y="4638968"/>
            <a:ext cx="95410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</a:rPr>
              <a:t>三合一大屏</a:t>
            </a:r>
            <a:endParaRPr kumimoji="1" lang="zh-CN" altLang="en-US" sz="1200" dirty="0">
              <a:latin typeface="+mn-ea"/>
              <a:ea typeface="+mn-ea"/>
            </a:endParaRPr>
          </a:p>
        </p:txBody>
      </p:sp>
      <p:sp>
        <p:nvSpPr>
          <p:cNvPr id="150" name="文本框 36">
            <a:extLst>
              <a:ext uri="{FF2B5EF4-FFF2-40B4-BE49-F238E27FC236}">
                <a16:creationId xmlns:a16="http://schemas.microsoft.com/office/drawing/2014/main" id="{4941D11B-B66E-4DCF-895D-11B19E429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075" y="3544066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 dirty="0"/>
              <a:t>行为分析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D523115D-6A63-4D97-8E1A-78C45C56BF7C}"/>
              </a:ext>
            </a:extLst>
          </p:cNvPr>
          <p:cNvSpPr txBox="1"/>
          <p:nvPr/>
        </p:nvSpPr>
        <p:spPr>
          <a:xfrm>
            <a:off x="6185075" y="3933003"/>
            <a:ext cx="187743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</a:rPr>
              <a:t>复杂查询条件易用性优化</a:t>
            </a:r>
            <a:endParaRPr kumimoji="1" lang="zh-CN" altLang="en-US" sz="1200" dirty="0">
              <a:latin typeface="+mn-ea"/>
              <a:ea typeface="+mn-ea"/>
            </a:endParaRPr>
          </a:p>
        </p:txBody>
      </p:sp>
      <p:sp>
        <p:nvSpPr>
          <p:cNvPr id="152" name="文本框 36">
            <a:extLst>
              <a:ext uri="{FF2B5EF4-FFF2-40B4-BE49-F238E27FC236}">
                <a16:creationId xmlns:a16="http://schemas.microsoft.com/office/drawing/2014/main" id="{E86A9541-0C67-47A6-946A-F3ABE28A7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075" y="4280307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 dirty="0"/>
              <a:t>百万资产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7D4F748C-4F1E-47CE-B129-A19E8EF6CC06}"/>
              </a:ext>
            </a:extLst>
          </p:cNvPr>
          <p:cNvSpPr txBox="1"/>
          <p:nvPr/>
        </p:nvSpPr>
        <p:spPr>
          <a:xfrm>
            <a:off x="6185075" y="4669244"/>
            <a:ext cx="218521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  <a:ea typeface="+mn-ea"/>
              </a:rPr>
              <a:t>海量节点渲染，资产识别策略</a:t>
            </a:r>
          </a:p>
        </p:txBody>
      </p:sp>
      <p:sp>
        <p:nvSpPr>
          <p:cNvPr id="154" name="文本框 36">
            <a:extLst>
              <a:ext uri="{FF2B5EF4-FFF2-40B4-BE49-F238E27FC236}">
                <a16:creationId xmlns:a16="http://schemas.microsoft.com/office/drawing/2014/main" id="{B30AF21D-073C-49BF-8107-8E6313EEA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555" y="5136201"/>
            <a:ext cx="1198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err="1"/>
              <a:t>venus</a:t>
            </a:r>
            <a:r>
              <a:rPr kumimoji="1" lang="zh-CN" altLang="en-US" sz="1600" b="1" dirty="0"/>
              <a:t>二期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638874B1-CA4A-4505-A3E4-290848A3E447}"/>
              </a:ext>
            </a:extLst>
          </p:cNvPr>
          <p:cNvSpPr txBox="1"/>
          <p:nvPr/>
        </p:nvSpPr>
        <p:spPr>
          <a:xfrm>
            <a:off x="6185555" y="5525138"/>
            <a:ext cx="172354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  <a:ea typeface="+mn-ea"/>
              </a:rPr>
              <a:t>布局模板，通用组件库</a:t>
            </a:r>
          </a:p>
        </p:txBody>
      </p:sp>
      <p:sp>
        <p:nvSpPr>
          <p:cNvPr id="156" name="文本框 38">
            <a:extLst>
              <a:ext uri="{FF2B5EF4-FFF2-40B4-BE49-F238E27FC236}">
                <a16:creationId xmlns:a16="http://schemas.microsoft.com/office/drawing/2014/main" id="{B6949675-DCD9-4C4C-A12B-32AD84542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8623" y="3536819"/>
            <a:ext cx="23083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/>
              <a:t>dashboard</a:t>
            </a:r>
            <a:r>
              <a:rPr kumimoji="1" lang="zh-CN" altLang="en-US" sz="1600" b="1" dirty="0"/>
              <a:t>下午茶分享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94CB2905-0A50-4909-BA28-1B2110823435}"/>
              </a:ext>
            </a:extLst>
          </p:cNvPr>
          <p:cNvSpPr txBox="1"/>
          <p:nvPr/>
        </p:nvSpPr>
        <p:spPr>
          <a:xfrm>
            <a:off x="8558623" y="3925756"/>
            <a:ext cx="118974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  <a:ea typeface="+mn-ea"/>
              </a:rPr>
              <a:t>下午茶分享</a:t>
            </a:r>
            <a:r>
              <a:rPr kumimoji="1" lang="en-US" altLang="zh-CN" sz="1200" dirty="0">
                <a:latin typeface="+mn-ea"/>
                <a:ea typeface="+mn-ea"/>
              </a:rPr>
              <a:t>1</a:t>
            </a:r>
            <a:r>
              <a:rPr kumimoji="1" lang="zh-CN" altLang="en-US" sz="1200" dirty="0">
                <a:latin typeface="+mn-ea"/>
                <a:ea typeface="+mn-ea"/>
              </a:rPr>
              <a:t>次</a:t>
            </a:r>
          </a:p>
        </p:txBody>
      </p:sp>
      <p:sp>
        <p:nvSpPr>
          <p:cNvPr id="158" name="文本框 38">
            <a:extLst>
              <a:ext uri="{FF2B5EF4-FFF2-40B4-BE49-F238E27FC236}">
                <a16:creationId xmlns:a16="http://schemas.microsoft.com/office/drawing/2014/main" id="{9D597E1B-FCD9-40A6-8E8B-9AC7B71B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1925" y="4259556"/>
            <a:ext cx="25619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 dirty="0"/>
              <a:t>盟盟汇</a:t>
            </a:r>
            <a:r>
              <a:rPr kumimoji="1" lang="en-US" altLang="zh-CN" sz="1600" b="1" dirty="0"/>
              <a:t>7</a:t>
            </a:r>
            <a:r>
              <a:rPr kumimoji="1" lang="zh-CN" altLang="en-US" sz="1600" b="1" dirty="0"/>
              <a:t>次 </a:t>
            </a:r>
            <a:r>
              <a:rPr kumimoji="1" lang="en-US" altLang="zh-CN" sz="1600" b="1" dirty="0"/>
              <a:t>+ </a:t>
            </a:r>
            <a:r>
              <a:rPr kumimoji="1" lang="zh-CN" altLang="en-US" sz="1600" b="1" dirty="0"/>
              <a:t>团队分享</a:t>
            </a:r>
            <a:r>
              <a:rPr kumimoji="1" lang="en-US" altLang="zh-CN" sz="1600" b="1" dirty="0"/>
              <a:t>7</a:t>
            </a:r>
            <a:r>
              <a:rPr kumimoji="1" lang="zh-CN" altLang="en-US" sz="1600" b="1" dirty="0"/>
              <a:t>次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EE23F6F-C8EE-4F92-8E27-850A2B0383B2}"/>
              </a:ext>
            </a:extLst>
          </p:cNvPr>
          <p:cNvSpPr txBox="1"/>
          <p:nvPr/>
        </p:nvSpPr>
        <p:spPr>
          <a:xfrm>
            <a:off x="8561925" y="4648493"/>
            <a:ext cx="80983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  <a:ea typeface="+mn-ea"/>
              </a:rPr>
              <a:t>分享</a:t>
            </a:r>
            <a:r>
              <a:rPr kumimoji="1" lang="en-US" altLang="zh-CN" sz="1200" dirty="0">
                <a:latin typeface="+mn-ea"/>
                <a:ea typeface="+mn-ea"/>
              </a:rPr>
              <a:t>14</a:t>
            </a:r>
            <a:r>
              <a:rPr kumimoji="1" lang="zh-CN" altLang="en-US" sz="1200" dirty="0">
                <a:latin typeface="+mn-ea"/>
                <a:ea typeface="+mn-ea"/>
              </a:rPr>
              <a:t>次</a:t>
            </a:r>
          </a:p>
        </p:txBody>
      </p:sp>
      <p:sp>
        <p:nvSpPr>
          <p:cNvPr id="160" name="文本框 38">
            <a:extLst>
              <a:ext uri="{FF2B5EF4-FFF2-40B4-BE49-F238E27FC236}">
                <a16:creationId xmlns:a16="http://schemas.microsoft.com/office/drawing/2014/main" id="{F64C5178-67AC-49EA-A320-D784E6903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5831" y="5100036"/>
            <a:ext cx="23022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b="1" dirty="0" err="1"/>
              <a:t>cisp</a:t>
            </a:r>
            <a:r>
              <a:rPr kumimoji="1" lang="zh-CN" altLang="en-US" sz="1600" b="1" dirty="0"/>
              <a:t>证书 </a:t>
            </a:r>
            <a:r>
              <a:rPr kumimoji="1" lang="en-US" altLang="zh-CN" sz="1600" b="1" dirty="0"/>
              <a:t>+ </a:t>
            </a:r>
            <a:r>
              <a:rPr kumimoji="1" lang="zh-CN" altLang="en-US" sz="1600" b="1" dirty="0"/>
              <a:t>鲁班奖初赛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9B77641D-5A8F-449D-BD81-003FA97A32BA}"/>
              </a:ext>
            </a:extLst>
          </p:cNvPr>
          <p:cNvSpPr txBox="1"/>
          <p:nvPr/>
        </p:nvSpPr>
        <p:spPr>
          <a:xfrm>
            <a:off x="8515831" y="5488973"/>
            <a:ext cx="80021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  <a:ea typeface="+mn-ea"/>
              </a:rPr>
              <a:t>获取证书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F82856EC-7A5F-4EE9-AD74-E6CF0E82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77" y="104148"/>
            <a:ext cx="506730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文本框 38">
            <a:extLst>
              <a:ext uri="{FF2B5EF4-FFF2-40B4-BE49-F238E27FC236}">
                <a16:creationId xmlns:a16="http://schemas.microsoft.com/office/drawing/2014/main" id="{3C8B7127-56B8-4178-93D5-7AA8F16E6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4779" y="5882742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lr>
                <a:srgbClr val="68B92E"/>
              </a:buClr>
              <a:buSzPct val="90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b="1" dirty="0"/>
              <a:t>前端易用性公众号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7AC1208-F29F-4C5A-B8D0-F0D5AB516A2F}"/>
              </a:ext>
            </a:extLst>
          </p:cNvPr>
          <p:cNvSpPr txBox="1"/>
          <p:nvPr/>
        </p:nvSpPr>
        <p:spPr>
          <a:xfrm>
            <a:off x="8564779" y="6271679"/>
            <a:ext cx="172354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dirty="0">
                <a:latin typeface="+mn-ea"/>
              </a:rPr>
              <a:t>公众号运营，需求收集</a:t>
            </a:r>
            <a:endParaRPr kumimoji="1" lang="zh-CN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27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09" grpId="0" animBg="1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71" grpId="0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0036" y="72797"/>
            <a:ext cx="1005939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重点成果展示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7" y="552699"/>
            <a:ext cx="527305" cy="365761"/>
          </a:xfr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2F3B855A-0761-4F2E-87B7-38DD69BC0980}"/>
              </a:ext>
            </a:extLst>
          </p:cNvPr>
          <p:cNvGrpSpPr/>
          <p:nvPr/>
        </p:nvGrpSpPr>
        <p:grpSpPr>
          <a:xfrm>
            <a:off x="3519540" y="2606460"/>
            <a:ext cx="6261824" cy="3245462"/>
            <a:chOff x="5095421" y="1944979"/>
            <a:chExt cx="6261824" cy="3245462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725633D7-36A7-40E6-B740-5122164176D8}"/>
                </a:ext>
              </a:extLst>
            </p:cNvPr>
            <p:cNvGrpSpPr/>
            <p:nvPr/>
          </p:nvGrpSpPr>
          <p:grpSpPr>
            <a:xfrm flipH="1">
              <a:off x="5095421" y="3492642"/>
              <a:ext cx="6261824" cy="604379"/>
              <a:chOff x="-1421612" y="3100577"/>
              <a:chExt cx="7919600" cy="764385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D4A802E6-56AF-4869-AC29-AFA51EC62BC1}"/>
                  </a:ext>
                </a:extLst>
              </p:cNvPr>
              <p:cNvSpPr/>
              <p:nvPr/>
            </p:nvSpPr>
            <p:spPr>
              <a:xfrm>
                <a:off x="-1421612" y="3152107"/>
                <a:ext cx="7919600" cy="656846"/>
              </a:xfrm>
              <a:prstGeom prst="ellipse">
                <a:avLst/>
              </a:prstGeom>
              <a:solidFill>
                <a:srgbClr val="6CB744">
                  <a:alpha val="5000"/>
                </a:srgbClr>
              </a:solidFill>
              <a:ln>
                <a:gradFill>
                  <a:gsLst>
                    <a:gs pos="0">
                      <a:srgbClr val="6CB744"/>
                    </a:gs>
                    <a:gs pos="50000">
                      <a:srgbClr val="6CB744"/>
                    </a:gs>
                    <a:gs pos="100000">
                      <a:srgbClr val="6CB744"/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2011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472C4">
                          <a:lumMod val="5000"/>
                          <a:lumOff val="95000"/>
                        </a:srgbClr>
                      </a:gs>
                      <a:gs pos="98052">
                        <a:prstClr val="white">
                          <a:lumMod val="95000"/>
                        </a:prstClr>
                      </a:gs>
                      <a:gs pos="51000">
                        <a:prstClr val="white">
                          <a:lumMod val="65000"/>
                        </a:prstClr>
                      </a:gs>
                      <a:gs pos="53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CE659EE6-9E74-48A5-AA5A-B0C04B394E7F}"/>
                  </a:ext>
                </a:extLst>
              </p:cNvPr>
              <p:cNvSpPr/>
              <p:nvPr/>
            </p:nvSpPr>
            <p:spPr>
              <a:xfrm>
                <a:off x="733459" y="3100577"/>
                <a:ext cx="4774651" cy="656846"/>
              </a:xfrm>
              <a:prstGeom prst="ellipse">
                <a:avLst/>
              </a:prstGeom>
              <a:solidFill>
                <a:srgbClr val="D3EDFB">
                  <a:alpha val="7000"/>
                </a:srgbClr>
              </a:solidFill>
              <a:ln>
                <a:gradFill>
                  <a:gsLst>
                    <a:gs pos="0">
                      <a:srgbClr val="52C3F1">
                        <a:alpha val="0"/>
                      </a:srgbClr>
                    </a:gs>
                    <a:gs pos="50000">
                      <a:srgbClr val="52C3F1">
                        <a:alpha val="29000"/>
                      </a:srgbClr>
                    </a:gs>
                    <a:gs pos="100000">
                      <a:srgbClr val="52C3F1">
                        <a:alpha val="0"/>
                      </a:srgbClr>
                    </a:gs>
                  </a:gsLst>
                  <a:lin ang="5400000" scaled="1"/>
                </a:gradFill>
                <a:prstDash val="sysDot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2011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472C4">
                          <a:lumMod val="5000"/>
                          <a:lumOff val="95000"/>
                        </a:srgbClr>
                      </a:gs>
                      <a:gs pos="98052">
                        <a:prstClr val="white">
                          <a:lumMod val="95000"/>
                        </a:prstClr>
                      </a:gs>
                      <a:gs pos="51000">
                        <a:prstClr val="white">
                          <a:lumMod val="65000"/>
                        </a:prstClr>
                      </a:gs>
                      <a:gs pos="53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AA86E640-DB9C-4E31-BACE-9F11514AC339}"/>
                  </a:ext>
                </a:extLst>
              </p:cNvPr>
              <p:cNvSpPr/>
              <p:nvPr/>
            </p:nvSpPr>
            <p:spPr>
              <a:xfrm>
                <a:off x="120842" y="3208116"/>
                <a:ext cx="4671666" cy="656846"/>
              </a:xfrm>
              <a:prstGeom prst="ellipse">
                <a:avLst/>
              </a:prstGeom>
              <a:solidFill>
                <a:schemeClr val="bg1"/>
              </a:solidFill>
              <a:ln>
                <a:gradFill>
                  <a:gsLst>
                    <a:gs pos="0">
                      <a:srgbClr val="6CB744"/>
                    </a:gs>
                    <a:gs pos="50000">
                      <a:srgbClr val="6CB744"/>
                    </a:gs>
                    <a:gs pos="100000">
                      <a:srgbClr val="6CB744"/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2011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472C4">
                          <a:lumMod val="5000"/>
                          <a:lumOff val="95000"/>
                        </a:srgbClr>
                      </a:gs>
                      <a:gs pos="98052">
                        <a:prstClr val="white">
                          <a:lumMod val="95000"/>
                        </a:prstClr>
                      </a:gs>
                      <a:gs pos="51000">
                        <a:prstClr val="white">
                          <a:lumMod val="65000"/>
                        </a:prstClr>
                      </a:gs>
                      <a:gs pos="53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689282E-F3D7-4F39-9135-D3D100ED337F}"/>
                </a:ext>
              </a:extLst>
            </p:cNvPr>
            <p:cNvSpPr/>
            <p:nvPr/>
          </p:nvSpPr>
          <p:spPr>
            <a:xfrm flipH="1">
              <a:off x="6817471" y="1944979"/>
              <a:ext cx="1905466" cy="1905466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rgbClr val="6CB744"/>
            </a:solidFill>
            <a:ln>
              <a:noFill/>
            </a:ln>
            <a:effectLst>
              <a:outerShdw blurRad="127000" algn="ctr" rotWithShape="0">
                <a:srgbClr val="6CB74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7CEAC6FE-E2FA-4424-AC5A-BBE7CF8A6115}"/>
                </a:ext>
              </a:extLst>
            </p:cNvPr>
            <p:cNvSpPr/>
            <p:nvPr/>
          </p:nvSpPr>
          <p:spPr>
            <a:xfrm flipH="1">
              <a:off x="6522984" y="3284975"/>
              <a:ext cx="1905466" cy="1905466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rgbClr val="616F85"/>
            </a:solidFill>
            <a:ln>
              <a:noFill/>
            </a:ln>
            <a:effectLst>
              <a:outerShdw blurRad="127000" algn="ctr" rotWithShape="0">
                <a:srgbClr val="6CB74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23E3B0A6-95C5-4A1C-A407-35DA15F53781}"/>
                </a:ext>
              </a:extLst>
            </p:cNvPr>
            <p:cNvSpPr/>
            <p:nvPr/>
          </p:nvSpPr>
          <p:spPr>
            <a:xfrm flipH="1">
              <a:off x="8037471" y="2934995"/>
              <a:ext cx="1905466" cy="1905466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rgbClr val="A5D3AD"/>
            </a:solidFill>
            <a:ln>
              <a:noFill/>
            </a:ln>
            <a:effectLst>
              <a:outerShdw blurRad="127000" algn="ctr" rotWithShape="0">
                <a:srgbClr val="6CB74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40">
              <a:extLst>
                <a:ext uri="{FF2B5EF4-FFF2-40B4-BE49-F238E27FC236}">
                  <a16:creationId xmlns:a16="http://schemas.microsoft.com/office/drawing/2014/main" id="{0007687E-017B-4620-A547-D0D1804B261C}"/>
                </a:ext>
              </a:extLst>
            </p:cNvPr>
            <p:cNvSpPr txBox="1"/>
            <p:nvPr/>
          </p:nvSpPr>
          <p:spPr>
            <a:xfrm flipH="1">
              <a:off x="7330898" y="2775915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易用性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6" name="TextBox 14">
              <a:extLst>
                <a:ext uri="{FF2B5EF4-FFF2-40B4-BE49-F238E27FC236}">
                  <a16:creationId xmlns:a16="http://schemas.microsoft.com/office/drawing/2014/main" id="{EF2C7076-6C96-4DED-A63D-446C8797628F}"/>
                </a:ext>
              </a:extLst>
            </p:cNvPr>
            <p:cNvSpPr txBox="1"/>
            <p:nvPr/>
          </p:nvSpPr>
          <p:spPr>
            <a:xfrm flipH="1">
              <a:off x="8463055" y="399516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重大项目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TextBox 39">
              <a:extLst>
                <a:ext uri="{FF2B5EF4-FFF2-40B4-BE49-F238E27FC236}">
                  <a16:creationId xmlns:a16="http://schemas.microsoft.com/office/drawing/2014/main" id="{ABF2A9B5-C69D-47FF-B5E2-5B2460418460}"/>
                </a:ext>
              </a:extLst>
            </p:cNvPr>
            <p:cNvSpPr txBox="1"/>
            <p:nvPr/>
          </p:nvSpPr>
          <p:spPr>
            <a:xfrm flipH="1">
              <a:off x="6959774" y="429931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可视化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8" name="iconfont-1191-866883">
              <a:extLst>
                <a:ext uri="{FF2B5EF4-FFF2-40B4-BE49-F238E27FC236}">
                  <a16:creationId xmlns:a16="http://schemas.microsoft.com/office/drawing/2014/main" id="{D46E6FB8-E8DB-4A6F-A63B-745E1500C91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643451" y="2339274"/>
              <a:ext cx="329004" cy="380982"/>
            </a:xfrm>
            <a:custGeom>
              <a:avLst/>
              <a:gdLst>
                <a:gd name="T0" fmla="*/ 6080 w 10640"/>
                <a:gd name="T1" fmla="*/ 12240 h 12320"/>
                <a:gd name="T2" fmla="*/ 1120 w 10640"/>
                <a:gd name="T3" fmla="*/ 12240 h 12320"/>
                <a:gd name="T4" fmla="*/ 0 w 10640"/>
                <a:gd name="T5" fmla="*/ 11120 h 12320"/>
                <a:gd name="T6" fmla="*/ 0 w 10640"/>
                <a:gd name="T7" fmla="*/ 1120 h 12320"/>
                <a:gd name="T8" fmla="*/ 1120 w 10640"/>
                <a:gd name="T9" fmla="*/ 0 h 12320"/>
                <a:gd name="T10" fmla="*/ 9520 w 10640"/>
                <a:gd name="T11" fmla="*/ 0 h 12320"/>
                <a:gd name="T12" fmla="*/ 10640 w 10640"/>
                <a:gd name="T13" fmla="*/ 1120 h 12320"/>
                <a:gd name="T14" fmla="*/ 10640 w 10640"/>
                <a:gd name="T15" fmla="*/ 7760 h 12320"/>
                <a:gd name="T16" fmla="*/ 10320 w 10640"/>
                <a:gd name="T17" fmla="*/ 8080 h 12320"/>
                <a:gd name="T18" fmla="*/ 10000 w 10640"/>
                <a:gd name="T19" fmla="*/ 7760 h 12320"/>
                <a:gd name="T20" fmla="*/ 10000 w 10640"/>
                <a:gd name="T21" fmla="*/ 1120 h 12320"/>
                <a:gd name="T22" fmla="*/ 9520 w 10640"/>
                <a:gd name="T23" fmla="*/ 640 h 12320"/>
                <a:gd name="T24" fmla="*/ 1120 w 10640"/>
                <a:gd name="T25" fmla="*/ 640 h 12320"/>
                <a:gd name="T26" fmla="*/ 640 w 10640"/>
                <a:gd name="T27" fmla="*/ 1120 h 12320"/>
                <a:gd name="T28" fmla="*/ 640 w 10640"/>
                <a:gd name="T29" fmla="*/ 11200 h 12320"/>
                <a:gd name="T30" fmla="*/ 1120 w 10640"/>
                <a:gd name="T31" fmla="*/ 11680 h 12320"/>
                <a:gd name="T32" fmla="*/ 6000 w 10640"/>
                <a:gd name="T33" fmla="*/ 11680 h 12320"/>
                <a:gd name="T34" fmla="*/ 6320 w 10640"/>
                <a:gd name="T35" fmla="*/ 12000 h 12320"/>
                <a:gd name="T36" fmla="*/ 6080 w 10640"/>
                <a:gd name="T37" fmla="*/ 12240 h 12320"/>
                <a:gd name="T38" fmla="*/ 6320 w 10640"/>
                <a:gd name="T39" fmla="*/ 9040 h 12320"/>
                <a:gd name="T40" fmla="*/ 2320 w 10640"/>
                <a:gd name="T41" fmla="*/ 9040 h 12320"/>
                <a:gd name="T42" fmla="*/ 2000 w 10640"/>
                <a:gd name="T43" fmla="*/ 8720 h 12320"/>
                <a:gd name="T44" fmla="*/ 2000 w 10640"/>
                <a:gd name="T45" fmla="*/ 8720 h 12320"/>
                <a:gd name="T46" fmla="*/ 2320 w 10640"/>
                <a:gd name="T47" fmla="*/ 8400 h 12320"/>
                <a:gd name="T48" fmla="*/ 6320 w 10640"/>
                <a:gd name="T49" fmla="*/ 8400 h 12320"/>
                <a:gd name="T50" fmla="*/ 6640 w 10640"/>
                <a:gd name="T51" fmla="*/ 8720 h 12320"/>
                <a:gd name="T52" fmla="*/ 6640 w 10640"/>
                <a:gd name="T53" fmla="*/ 8720 h 12320"/>
                <a:gd name="T54" fmla="*/ 6320 w 10640"/>
                <a:gd name="T55" fmla="*/ 9040 h 12320"/>
                <a:gd name="T56" fmla="*/ 8320 w 10640"/>
                <a:gd name="T57" fmla="*/ 6160 h 12320"/>
                <a:gd name="T58" fmla="*/ 2240 w 10640"/>
                <a:gd name="T59" fmla="*/ 6160 h 12320"/>
                <a:gd name="T60" fmla="*/ 1920 w 10640"/>
                <a:gd name="T61" fmla="*/ 5840 h 12320"/>
                <a:gd name="T62" fmla="*/ 1920 w 10640"/>
                <a:gd name="T63" fmla="*/ 5840 h 12320"/>
                <a:gd name="T64" fmla="*/ 2240 w 10640"/>
                <a:gd name="T65" fmla="*/ 5520 h 12320"/>
                <a:gd name="T66" fmla="*/ 8320 w 10640"/>
                <a:gd name="T67" fmla="*/ 5520 h 12320"/>
                <a:gd name="T68" fmla="*/ 8640 w 10640"/>
                <a:gd name="T69" fmla="*/ 5840 h 12320"/>
                <a:gd name="T70" fmla="*/ 8640 w 10640"/>
                <a:gd name="T71" fmla="*/ 5840 h 12320"/>
                <a:gd name="T72" fmla="*/ 8320 w 10640"/>
                <a:gd name="T73" fmla="*/ 6160 h 12320"/>
                <a:gd name="T74" fmla="*/ 8400 w 10640"/>
                <a:gd name="T75" fmla="*/ 3440 h 12320"/>
                <a:gd name="T76" fmla="*/ 2320 w 10640"/>
                <a:gd name="T77" fmla="*/ 3440 h 12320"/>
                <a:gd name="T78" fmla="*/ 2000 w 10640"/>
                <a:gd name="T79" fmla="*/ 3120 h 12320"/>
                <a:gd name="T80" fmla="*/ 2000 w 10640"/>
                <a:gd name="T81" fmla="*/ 3120 h 12320"/>
                <a:gd name="T82" fmla="*/ 2320 w 10640"/>
                <a:gd name="T83" fmla="*/ 2800 h 12320"/>
                <a:gd name="T84" fmla="*/ 8400 w 10640"/>
                <a:gd name="T85" fmla="*/ 2800 h 12320"/>
                <a:gd name="T86" fmla="*/ 8720 w 10640"/>
                <a:gd name="T87" fmla="*/ 3120 h 12320"/>
                <a:gd name="T88" fmla="*/ 8720 w 10640"/>
                <a:gd name="T89" fmla="*/ 3120 h 12320"/>
                <a:gd name="T90" fmla="*/ 8400 w 10640"/>
                <a:gd name="T91" fmla="*/ 3440 h 12320"/>
                <a:gd name="T92" fmla="*/ 10560 w 10640"/>
                <a:gd name="T93" fmla="*/ 9280 h 12320"/>
                <a:gd name="T94" fmla="*/ 10080 w 10640"/>
                <a:gd name="T95" fmla="*/ 9280 h 12320"/>
                <a:gd name="T96" fmla="*/ 8080 w 10640"/>
                <a:gd name="T97" fmla="*/ 11440 h 12320"/>
                <a:gd name="T98" fmla="*/ 7280 w 10640"/>
                <a:gd name="T99" fmla="*/ 10640 h 12320"/>
                <a:gd name="T100" fmla="*/ 6800 w 10640"/>
                <a:gd name="T101" fmla="*/ 10640 h 12320"/>
                <a:gd name="T102" fmla="*/ 6800 w 10640"/>
                <a:gd name="T103" fmla="*/ 11120 h 12320"/>
                <a:gd name="T104" fmla="*/ 7920 w 10640"/>
                <a:gd name="T105" fmla="*/ 12160 h 12320"/>
                <a:gd name="T106" fmla="*/ 8400 w 10640"/>
                <a:gd name="T107" fmla="*/ 12160 h 12320"/>
                <a:gd name="T108" fmla="*/ 10640 w 10640"/>
                <a:gd name="T109" fmla="*/ 9680 h 12320"/>
                <a:gd name="T110" fmla="*/ 10560 w 10640"/>
                <a:gd name="T111" fmla="*/ 9280 h 1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640" h="12320">
                  <a:moveTo>
                    <a:pt x="6080" y="12240"/>
                  </a:moveTo>
                  <a:lnTo>
                    <a:pt x="1120" y="12240"/>
                  </a:lnTo>
                  <a:cubicBezTo>
                    <a:pt x="480" y="12240"/>
                    <a:pt x="0" y="11760"/>
                    <a:pt x="0" y="11120"/>
                  </a:cubicBezTo>
                  <a:lnTo>
                    <a:pt x="0" y="1120"/>
                  </a:lnTo>
                  <a:cubicBezTo>
                    <a:pt x="0" y="480"/>
                    <a:pt x="480" y="0"/>
                    <a:pt x="1120" y="0"/>
                  </a:cubicBezTo>
                  <a:lnTo>
                    <a:pt x="9520" y="0"/>
                  </a:lnTo>
                  <a:cubicBezTo>
                    <a:pt x="10160" y="0"/>
                    <a:pt x="10640" y="480"/>
                    <a:pt x="10640" y="1120"/>
                  </a:cubicBezTo>
                  <a:lnTo>
                    <a:pt x="10640" y="7760"/>
                  </a:lnTo>
                  <a:cubicBezTo>
                    <a:pt x="10640" y="7920"/>
                    <a:pt x="10480" y="8080"/>
                    <a:pt x="10320" y="8080"/>
                  </a:cubicBezTo>
                  <a:cubicBezTo>
                    <a:pt x="10160" y="8080"/>
                    <a:pt x="10000" y="7920"/>
                    <a:pt x="10000" y="7760"/>
                  </a:cubicBezTo>
                  <a:lnTo>
                    <a:pt x="10000" y="1120"/>
                  </a:lnTo>
                  <a:cubicBezTo>
                    <a:pt x="10000" y="880"/>
                    <a:pt x="9760" y="640"/>
                    <a:pt x="9520" y="640"/>
                  </a:cubicBezTo>
                  <a:lnTo>
                    <a:pt x="1120" y="640"/>
                  </a:lnTo>
                  <a:cubicBezTo>
                    <a:pt x="880" y="640"/>
                    <a:pt x="640" y="880"/>
                    <a:pt x="640" y="1120"/>
                  </a:cubicBezTo>
                  <a:lnTo>
                    <a:pt x="640" y="11200"/>
                  </a:lnTo>
                  <a:cubicBezTo>
                    <a:pt x="640" y="11440"/>
                    <a:pt x="880" y="11680"/>
                    <a:pt x="1120" y="11680"/>
                  </a:cubicBezTo>
                  <a:lnTo>
                    <a:pt x="6000" y="11680"/>
                  </a:lnTo>
                  <a:cubicBezTo>
                    <a:pt x="6160" y="11680"/>
                    <a:pt x="6320" y="11840"/>
                    <a:pt x="6320" y="12000"/>
                  </a:cubicBezTo>
                  <a:cubicBezTo>
                    <a:pt x="6320" y="12160"/>
                    <a:pt x="6240" y="12240"/>
                    <a:pt x="6080" y="12240"/>
                  </a:cubicBezTo>
                  <a:close/>
                  <a:moveTo>
                    <a:pt x="6320" y="9040"/>
                  </a:moveTo>
                  <a:lnTo>
                    <a:pt x="2320" y="9040"/>
                  </a:lnTo>
                  <a:cubicBezTo>
                    <a:pt x="2160" y="9040"/>
                    <a:pt x="2000" y="8880"/>
                    <a:pt x="2000" y="8720"/>
                  </a:cubicBezTo>
                  <a:lnTo>
                    <a:pt x="2000" y="8720"/>
                  </a:lnTo>
                  <a:cubicBezTo>
                    <a:pt x="2000" y="8560"/>
                    <a:pt x="2160" y="8400"/>
                    <a:pt x="2320" y="8400"/>
                  </a:cubicBezTo>
                  <a:lnTo>
                    <a:pt x="6320" y="8400"/>
                  </a:lnTo>
                  <a:cubicBezTo>
                    <a:pt x="6480" y="8400"/>
                    <a:pt x="6640" y="8560"/>
                    <a:pt x="6640" y="8720"/>
                  </a:cubicBezTo>
                  <a:lnTo>
                    <a:pt x="6640" y="8720"/>
                  </a:lnTo>
                  <a:cubicBezTo>
                    <a:pt x="6560" y="8880"/>
                    <a:pt x="6480" y="9040"/>
                    <a:pt x="6320" y="9040"/>
                  </a:cubicBezTo>
                  <a:close/>
                  <a:moveTo>
                    <a:pt x="8320" y="6160"/>
                  </a:moveTo>
                  <a:lnTo>
                    <a:pt x="2240" y="6160"/>
                  </a:lnTo>
                  <a:cubicBezTo>
                    <a:pt x="2080" y="6160"/>
                    <a:pt x="1920" y="6000"/>
                    <a:pt x="1920" y="5840"/>
                  </a:cubicBezTo>
                  <a:lnTo>
                    <a:pt x="1920" y="5840"/>
                  </a:lnTo>
                  <a:cubicBezTo>
                    <a:pt x="1920" y="5680"/>
                    <a:pt x="2080" y="5520"/>
                    <a:pt x="2240" y="5520"/>
                  </a:cubicBezTo>
                  <a:lnTo>
                    <a:pt x="8320" y="5520"/>
                  </a:lnTo>
                  <a:cubicBezTo>
                    <a:pt x="8480" y="5520"/>
                    <a:pt x="8640" y="5680"/>
                    <a:pt x="8640" y="5840"/>
                  </a:cubicBezTo>
                  <a:lnTo>
                    <a:pt x="8640" y="5840"/>
                  </a:lnTo>
                  <a:cubicBezTo>
                    <a:pt x="8640" y="6000"/>
                    <a:pt x="8480" y="6160"/>
                    <a:pt x="8320" y="6160"/>
                  </a:cubicBezTo>
                  <a:close/>
                  <a:moveTo>
                    <a:pt x="8400" y="3440"/>
                  </a:moveTo>
                  <a:lnTo>
                    <a:pt x="2320" y="3440"/>
                  </a:lnTo>
                  <a:cubicBezTo>
                    <a:pt x="2160" y="3440"/>
                    <a:pt x="2000" y="3280"/>
                    <a:pt x="2000" y="3120"/>
                  </a:cubicBezTo>
                  <a:lnTo>
                    <a:pt x="2000" y="3120"/>
                  </a:lnTo>
                  <a:cubicBezTo>
                    <a:pt x="2000" y="2960"/>
                    <a:pt x="2160" y="2800"/>
                    <a:pt x="2320" y="2800"/>
                  </a:cubicBezTo>
                  <a:lnTo>
                    <a:pt x="8400" y="2800"/>
                  </a:lnTo>
                  <a:cubicBezTo>
                    <a:pt x="8560" y="2800"/>
                    <a:pt x="8720" y="2960"/>
                    <a:pt x="8720" y="3120"/>
                  </a:cubicBezTo>
                  <a:lnTo>
                    <a:pt x="8720" y="3120"/>
                  </a:lnTo>
                  <a:cubicBezTo>
                    <a:pt x="8720" y="3280"/>
                    <a:pt x="8560" y="3440"/>
                    <a:pt x="8400" y="3440"/>
                  </a:cubicBezTo>
                  <a:close/>
                  <a:moveTo>
                    <a:pt x="10560" y="9280"/>
                  </a:moveTo>
                  <a:cubicBezTo>
                    <a:pt x="10400" y="9120"/>
                    <a:pt x="10160" y="9120"/>
                    <a:pt x="10080" y="9280"/>
                  </a:cubicBezTo>
                  <a:lnTo>
                    <a:pt x="8080" y="11440"/>
                  </a:lnTo>
                  <a:lnTo>
                    <a:pt x="7280" y="10640"/>
                  </a:lnTo>
                  <a:cubicBezTo>
                    <a:pt x="7120" y="10480"/>
                    <a:pt x="6880" y="10480"/>
                    <a:pt x="6800" y="10640"/>
                  </a:cubicBezTo>
                  <a:cubicBezTo>
                    <a:pt x="6720" y="10800"/>
                    <a:pt x="6640" y="11040"/>
                    <a:pt x="6800" y="11120"/>
                  </a:cubicBezTo>
                  <a:lnTo>
                    <a:pt x="7920" y="12160"/>
                  </a:lnTo>
                  <a:cubicBezTo>
                    <a:pt x="8080" y="12320"/>
                    <a:pt x="8320" y="12320"/>
                    <a:pt x="8400" y="12160"/>
                  </a:cubicBezTo>
                  <a:lnTo>
                    <a:pt x="10640" y="9680"/>
                  </a:lnTo>
                  <a:cubicBezTo>
                    <a:pt x="10640" y="9600"/>
                    <a:pt x="10640" y="9360"/>
                    <a:pt x="10560" y="928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" name="iconfont-1191-866883">
              <a:extLst>
                <a:ext uri="{FF2B5EF4-FFF2-40B4-BE49-F238E27FC236}">
                  <a16:creationId xmlns:a16="http://schemas.microsoft.com/office/drawing/2014/main" id="{9FCCA49C-0E74-4202-83A1-5F840EB64A15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8813178" y="3543328"/>
              <a:ext cx="380982" cy="380982"/>
            </a:xfrm>
            <a:custGeom>
              <a:avLst/>
              <a:gdLst>
                <a:gd name="T0" fmla="*/ 10304 w 12793"/>
                <a:gd name="T1" fmla="*/ 0 h 12793"/>
                <a:gd name="T2" fmla="*/ 0 w 12793"/>
                <a:gd name="T3" fmla="*/ 2489 h 12793"/>
                <a:gd name="T4" fmla="*/ 2489 w 12793"/>
                <a:gd name="T5" fmla="*/ 12793 h 12793"/>
                <a:gd name="T6" fmla="*/ 12793 w 12793"/>
                <a:gd name="T7" fmla="*/ 10305 h 12793"/>
                <a:gd name="T8" fmla="*/ 12416 w 12793"/>
                <a:gd name="T9" fmla="*/ 8930 h 12793"/>
                <a:gd name="T10" fmla="*/ 12040 w 12793"/>
                <a:gd name="T11" fmla="*/ 10305 h 12793"/>
                <a:gd name="T12" fmla="*/ 2489 w 12793"/>
                <a:gd name="T13" fmla="*/ 12040 h 12793"/>
                <a:gd name="T14" fmla="*/ 753 w 12793"/>
                <a:gd name="T15" fmla="*/ 2489 h 12793"/>
                <a:gd name="T16" fmla="*/ 10304 w 12793"/>
                <a:gd name="T17" fmla="*/ 754 h 12793"/>
                <a:gd name="T18" fmla="*/ 12040 w 12793"/>
                <a:gd name="T19" fmla="*/ 5984 h 12793"/>
                <a:gd name="T20" fmla="*/ 7802 w 12793"/>
                <a:gd name="T21" fmla="*/ 4549 h 12793"/>
                <a:gd name="T22" fmla="*/ 10479 w 12793"/>
                <a:gd name="T23" fmla="*/ 4172 h 12793"/>
                <a:gd name="T24" fmla="*/ 5124 w 12793"/>
                <a:gd name="T25" fmla="*/ 3795 h 12793"/>
                <a:gd name="T26" fmla="*/ 5124 w 12793"/>
                <a:gd name="T27" fmla="*/ 4549 h 12793"/>
                <a:gd name="T28" fmla="*/ 7048 w 12793"/>
                <a:gd name="T29" fmla="*/ 8342 h 12793"/>
                <a:gd name="T30" fmla="*/ 5877 w 12793"/>
                <a:gd name="T31" fmla="*/ 6361 h 12793"/>
                <a:gd name="T32" fmla="*/ 5501 w 12793"/>
                <a:gd name="T33" fmla="*/ 5984 h 12793"/>
                <a:gd name="T34" fmla="*/ 5124 w 12793"/>
                <a:gd name="T35" fmla="*/ 8705 h 12793"/>
                <a:gd name="T36" fmla="*/ 5124 w 12793"/>
                <a:gd name="T37" fmla="*/ 8718 h 12793"/>
                <a:gd name="T38" fmla="*/ 10102 w 12793"/>
                <a:gd name="T39" fmla="*/ 9095 h 12793"/>
                <a:gd name="T40" fmla="*/ 10102 w 12793"/>
                <a:gd name="T41" fmla="*/ 8342 h 12793"/>
                <a:gd name="T42" fmla="*/ 7801 w 12793"/>
                <a:gd name="T43" fmla="*/ 6738 h 12793"/>
                <a:gd name="T44" fmla="*/ 12793 w 12793"/>
                <a:gd name="T45" fmla="*/ 6361 h 12793"/>
                <a:gd name="T46" fmla="*/ 12793 w 12793"/>
                <a:gd name="T47" fmla="*/ 2489 h 12793"/>
                <a:gd name="T48" fmla="*/ 3517 w 12793"/>
                <a:gd name="T49" fmla="*/ 9180 h 12793"/>
                <a:gd name="T50" fmla="*/ 4619 w 12793"/>
                <a:gd name="T51" fmla="*/ 8843 h 12793"/>
                <a:gd name="T52" fmla="*/ 4387 w 12793"/>
                <a:gd name="T53" fmla="*/ 8126 h 12793"/>
                <a:gd name="T54" fmla="*/ 4243 w 12793"/>
                <a:gd name="T55" fmla="*/ 5420 h 12793"/>
                <a:gd name="T56" fmla="*/ 2691 w 12793"/>
                <a:gd name="T57" fmla="*/ 4815 h 12793"/>
                <a:gd name="T58" fmla="*/ 2691 w 12793"/>
                <a:gd name="T59" fmla="*/ 5569 h 12793"/>
                <a:gd name="T60" fmla="*/ 3118 w 12793"/>
                <a:gd name="T61" fmla="*/ 8601 h 12793"/>
                <a:gd name="T62" fmla="*/ 3280 w 12793"/>
                <a:gd name="T63" fmla="*/ 3590 h 12793"/>
                <a:gd name="T64" fmla="*/ 3280 w 12793"/>
                <a:gd name="T65" fmla="*/ 4277 h 12793"/>
                <a:gd name="T66" fmla="*/ 3280 w 12793"/>
                <a:gd name="T67" fmla="*/ 2904 h 1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793" h="12793">
                  <a:moveTo>
                    <a:pt x="12793" y="2489"/>
                  </a:moveTo>
                  <a:cubicBezTo>
                    <a:pt x="12793" y="1117"/>
                    <a:pt x="11677" y="0"/>
                    <a:pt x="10304" y="0"/>
                  </a:cubicBezTo>
                  <a:lnTo>
                    <a:pt x="2489" y="0"/>
                  </a:lnTo>
                  <a:cubicBezTo>
                    <a:pt x="1116" y="0"/>
                    <a:pt x="0" y="1117"/>
                    <a:pt x="0" y="2489"/>
                  </a:cubicBezTo>
                  <a:lnTo>
                    <a:pt x="0" y="10305"/>
                  </a:lnTo>
                  <a:cubicBezTo>
                    <a:pt x="0" y="11677"/>
                    <a:pt x="1116" y="12793"/>
                    <a:pt x="2489" y="12793"/>
                  </a:cubicBezTo>
                  <a:lnTo>
                    <a:pt x="10304" y="12793"/>
                  </a:lnTo>
                  <a:cubicBezTo>
                    <a:pt x="11677" y="12793"/>
                    <a:pt x="12793" y="11677"/>
                    <a:pt x="12793" y="10305"/>
                  </a:cubicBezTo>
                  <a:lnTo>
                    <a:pt x="12793" y="9307"/>
                  </a:lnTo>
                  <a:cubicBezTo>
                    <a:pt x="12793" y="9098"/>
                    <a:pt x="12625" y="8930"/>
                    <a:pt x="12416" y="8930"/>
                  </a:cubicBezTo>
                  <a:cubicBezTo>
                    <a:pt x="12208" y="8930"/>
                    <a:pt x="12040" y="9098"/>
                    <a:pt x="12040" y="9307"/>
                  </a:cubicBezTo>
                  <a:lnTo>
                    <a:pt x="12040" y="10305"/>
                  </a:lnTo>
                  <a:cubicBezTo>
                    <a:pt x="12040" y="11261"/>
                    <a:pt x="11261" y="12040"/>
                    <a:pt x="10304" y="12040"/>
                  </a:cubicBezTo>
                  <a:lnTo>
                    <a:pt x="2489" y="12040"/>
                  </a:lnTo>
                  <a:cubicBezTo>
                    <a:pt x="1532" y="12040"/>
                    <a:pt x="753" y="11261"/>
                    <a:pt x="753" y="10305"/>
                  </a:cubicBezTo>
                  <a:lnTo>
                    <a:pt x="753" y="2489"/>
                  </a:lnTo>
                  <a:cubicBezTo>
                    <a:pt x="753" y="1532"/>
                    <a:pt x="1532" y="754"/>
                    <a:pt x="2489" y="754"/>
                  </a:cubicBezTo>
                  <a:lnTo>
                    <a:pt x="10304" y="754"/>
                  </a:lnTo>
                  <a:cubicBezTo>
                    <a:pt x="11261" y="754"/>
                    <a:pt x="12040" y="1532"/>
                    <a:pt x="12040" y="2489"/>
                  </a:cubicBezTo>
                  <a:lnTo>
                    <a:pt x="12040" y="5984"/>
                  </a:lnTo>
                  <a:lnTo>
                    <a:pt x="7802" y="5984"/>
                  </a:lnTo>
                  <a:lnTo>
                    <a:pt x="7802" y="4549"/>
                  </a:lnTo>
                  <a:lnTo>
                    <a:pt x="10102" y="4549"/>
                  </a:lnTo>
                  <a:cubicBezTo>
                    <a:pt x="10310" y="4549"/>
                    <a:pt x="10479" y="4380"/>
                    <a:pt x="10479" y="4172"/>
                  </a:cubicBezTo>
                  <a:cubicBezTo>
                    <a:pt x="10479" y="3964"/>
                    <a:pt x="10310" y="3795"/>
                    <a:pt x="10102" y="3795"/>
                  </a:cubicBezTo>
                  <a:lnTo>
                    <a:pt x="5124" y="3795"/>
                  </a:lnTo>
                  <a:cubicBezTo>
                    <a:pt x="4916" y="3795"/>
                    <a:pt x="4747" y="3964"/>
                    <a:pt x="4747" y="4172"/>
                  </a:cubicBezTo>
                  <a:cubicBezTo>
                    <a:pt x="4747" y="4380"/>
                    <a:pt x="4916" y="4549"/>
                    <a:pt x="5124" y="4549"/>
                  </a:cubicBezTo>
                  <a:lnTo>
                    <a:pt x="7048" y="4549"/>
                  </a:lnTo>
                  <a:lnTo>
                    <a:pt x="7048" y="8342"/>
                  </a:lnTo>
                  <a:lnTo>
                    <a:pt x="5877" y="8342"/>
                  </a:lnTo>
                  <a:lnTo>
                    <a:pt x="5877" y="6361"/>
                  </a:lnTo>
                  <a:cubicBezTo>
                    <a:pt x="5877" y="6152"/>
                    <a:pt x="5709" y="5984"/>
                    <a:pt x="5501" y="5984"/>
                  </a:cubicBezTo>
                  <a:lnTo>
                    <a:pt x="5501" y="5984"/>
                  </a:lnTo>
                  <a:cubicBezTo>
                    <a:pt x="5293" y="5984"/>
                    <a:pt x="5124" y="6152"/>
                    <a:pt x="5124" y="6360"/>
                  </a:cubicBezTo>
                  <a:lnTo>
                    <a:pt x="5124" y="8705"/>
                  </a:lnTo>
                  <a:cubicBezTo>
                    <a:pt x="5124" y="8707"/>
                    <a:pt x="5124" y="8709"/>
                    <a:pt x="5124" y="8712"/>
                  </a:cubicBezTo>
                  <a:cubicBezTo>
                    <a:pt x="5124" y="8714"/>
                    <a:pt x="5124" y="8716"/>
                    <a:pt x="5124" y="8718"/>
                  </a:cubicBezTo>
                  <a:cubicBezTo>
                    <a:pt x="5124" y="8926"/>
                    <a:pt x="5292" y="9095"/>
                    <a:pt x="5500" y="9095"/>
                  </a:cubicBezTo>
                  <a:lnTo>
                    <a:pt x="10102" y="9095"/>
                  </a:lnTo>
                  <a:cubicBezTo>
                    <a:pt x="10310" y="9095"/>
                    <a:pt x="10479" y="8926"/>
                    <a:pt x="10479" y="8718"/>
                  </a:cubicBezTo>
                  <a:cubicBezTo>
                    <a:pt x="10479" y="8510"/>
                    <a:pt x="10310" y="8342"/>
                    <a:pt x="10102" y="8342"/>
                  </a:cubicBezTo>
                  <a:lnTo>
                    <a:pt x="7801" y="8342"/>
                  </a:lnTo>
                  <a:lnTo>
                    <a:pt x="7801" y="6738"/>
                  </a:lnTo>
                  <a:lnTo>
                    <a:pt x="12416" y="6738"/>
                  </a:lnTo>
                  <a:cubicBezTo>
                    <a:pt x="12625" y="6738"/>
                    <a:pt x="12793" y="6569"/>
                    <a:pt x="12793" y="6361"/>
                  </a:cubicBezTo>
                  <a:lnTo>
                    <a:pt x="12793" y="6269"/>
                  </a:lnTo>
                  <a:lnTo>
                    <a:pt x="12793" y="2489"/>
                  </a:lnTo>
                  <a:close/>
                  <a:moveTo>
                    <a:pt x="3159" y="8919"/>
                  </a:moveTo>
                  <a:cubicBezTo>
                    <a:pt x="3210" y="9079"/>
                    <a:pt x="3358" y="9180"/>
                    <a:pt x="3517" y="9180"/>
                  </a:cubicBezTo>
                  <a:cubicBezTo>
                    <a:pt x="3556" y="9180"/>
                    <a:pt x="3595" y="9174"/>
                    <a:pt x="3633" y="9162"/>
                  </a:cubicBezTo>
                  <a:lnTo>
                    <a:pt x="4619" y="8843"/>
                  </a:lnTo>
                  <a:cubicBezTo>
                    <a:pt x="4817" y="8779"/>
                    <a:pt x="4926" y="8566"/>
                    <a:pt x="4862" y="8368"/>
                  </a:cubicBezTo>
                  <a:cubicBezTo>
                    <a:pt x="4798" y="8170"/>
                    <a:pt x="4585" y="8062"/>
                    <a:pt x="4387" y="8126"/>
                  </a:cubicBezTo>
                  <a:lnTo>
                    <a:pt x="3913" y="8279"/>
                  </a:lnTo>
                  <a:lnTo>
                    <a:pt x="4243" y="5420"/>
                  </a:lnTo>
                  <a:cubicBezTo>
                    <a:pt x="4285" y="5089"/>
                    <a:pt x="4164" y="4815"/>
                    <a:pt x="3869" y="4815"/>
                  </a:cubicBezTo>
                  <a:lnTo>
                    <a:pt x="2691" y="4815"/>
                  </a:lnTo>
                  <a:cubicBezTo>
                    <a:pt x="2483" y="4815"/>
                    <a:pt x="2314" y="4984"/>
                    <a:pt x="2314" y="5192"/>
                  </a:cubicBezTo>
                  <a:cubicBezTo>
                    <a:pt x="2314" y="5400"/>
                    <a:pt x="2483" y="5569"/>
                    <a:pt x="2691" y="5569"/>
                  </a:cubicBezTo>
                  <a:lnTo>
                    <a:pt x="3467" y="5569"/>
                  </a:lnTo>
                  <a:lnTo>
                    <a:pt x="3118" y="8601"/>
                  </a:lnTo>
                  <a:cubicBezTo>
                    <a:pt x="3108" y="8729"/>
                    <a:pt x="3143" y="8872"/>
                    <a:pt x="3159" y="8919"/>
                  </a:cubicBezTo>
                  <a:close/>
                  <a:moveTo>
                    <a:pt x="3280" y="3590"/>
                  </a:moveTo>
                  <a:close/>
                  <a:moveTo>
                    <a:pt x="2594" y="3590"/>
                  </a:moveTo>
                  <a:cubicBezTo>
                    <a:pt x="2594" y="3969"/>
                    <a:pt x="2901" y="4277"/>
                    <a:pt x="3280" y="4277"/>
                  </a:cubicBezTo>
                  <a:cubicBezTo>
                    <a:pt x="3659" y="4277"/>
                    <a:pt x="3966" y="3969"/>
                    <a:pt x="3966" y="3590"/>
                  </a:cubicBezTo>
                  <a:cubicBezTo>
                    <a:pt x="3966" y="3211"/>
                    <a:pt x="3659" y="2904"/>
                    <a:pt x="3280" y="2904"/>
                  </a:cubicBezTo>
                  <a:cubicBezTo>
                    <a:pt x="2901" y="2904"/>
                    <a:pt x="2594" y="3211"/>
                    <a:pt x="2594" y="359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iconfont-1191-866883">
              <a:extLst>
                <a:ext uri="{FF2B5EF4-FFF2-40B4-BE49-F238E27FC236}">
                  <a16:creationId xmlns:a16="http://schemas.microsoft.com/office/drawing/2014/main" id="{92E12376-7AD9-428F-AEFA-907CF2FD71AE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275753" y="3803613"/>
              <a:ext cx="376990" cy="380982"/>
            </a:xfrm>
            <a:custGeom>
              <a:avLst/>
              <a:gdLst>
                <a:gd name="T0" fmla="*/ 11174 w 12985"/>
                <a:gd name="T1" fmla="*/ 211 h 13120"/>
                <a:gd name="T2" fmla="*/ 8811 w 12985"/>
                <a:gd name="T3" fmla="*/ 1810 h 13120"/>
                <a:gd name="T4" fmla="*/ 8805 w 12985"/>
                <a:gd name="T5" fmla="*/ 2528 h 13120"/>
                <a:gd name="T6" fmla="*/ 3982 w 12985"/>
                <a:gd name="T7" fmla="*/ 4138 h 13120"/>
                <a:gd name="T8" fmla="*/ 2574 w 12985"/>
                <a:gd name="T9" fmla="*/ 3083 h 13120"/>
                <a:gd name="T10" fmla="*/ 210 w 12985"/>
                <a:gd name="T11" fmla="*/ 4683 h 13120"/>
                <a:gd name="T12" fmla="*/ 1810 w 12985"/>
                <a:gd name="T13" fmla="*/ 7046 h 13120"/>
                <a:gd name="T14" fmla="*/ 3510 w 12985"/>
                <a:gd name="T15" fmla="*/ 6590 h 13120"/>
                <a:gd name="T16" fmla="*/ 7388 w 12985"/>
                <a:gd name="T17" fmla="*/ 9877 h 13120"/>
                <a:gd name="T18" fmla="*/ 7127 w 12985"/>
                <a:gd name="T19" fmla="*/ 10545 h 13120"/>
                <a:gd name="T20" fmla="*/ 8727 w 12985"/>
                <a:gd name="T21" fmla="*/ 12909 h 13120"/>
                <a:gd name="T22" fmla="*/ 11091 w 12985"/>
                <a:gd name="T23" fmla="*/ 11309 h 13120"/>
                <a:gd name="T24" fmla="*/ 9491 w 12985"/>
                <a:gd name="T25" fmla="*/ 8945 h 13120"/>
                <a:gd name="T26" fmla="*/ 7791 w 12985"/>
                <a:gd name="T27" fmla="*/ 9402 h 13120"/>
                <a:gd name="T28" fmla="*/ 3913 w 12985"/>
                <a:gd name="T29" fmla="*/ 6115 h 13120"/>
                <a:gd name="T30" fmla="*/ 4174 w 12985"/>
                <a:gd name="T31" fmla="*/ 5447 h 13120"/>
                <a:gd name="T32" fmla="*/ 4180 w 12985"/>
                <a:gd name="T33" fmla="*/ 4729 h 13120"/>
                <a:gd name="T34" fmla="*/ 9002 w 12985"/>
                <a:gd name="T35" fmla="*/ 3119 h 13120"/>
                <a:gd name="T36" fmla="*/ 10410 w 12985"/>
                <a:gd name="T37" fmla="*/ 4174 h 13120"/>
                <a:gd name="T38" fmla="*/ 12774 w 12985"/>
                <a:gd name="T39" fmla="*/ 2574 h 13120"/>
                <a:gd name="T40" fmla="*/ 11174 w 12985"/>
                <a:gd name="T41" fmla="*/ 211 h 13120"/>
                <a:gd name="T42" fmla="*/ 1928 w 12985"/>
                <a:gd name="T43" fmla="*/ 6435 h 13120"/>
                <a:gd name="T44" fmla="*/ 822 w 12985"/>
                <a:gd name="T45" fmla="*/ 4801 h 13120"/>
                <a:gd name="T46" fmla="*/ 2456 w 12985"/>
                <a:gd name="T47" fmla="*/ 3694 h 13120"/>
                <a:gd name="T48" fmla="*/ 3562 w 12985"/>
                <a:gd name="T49" fmla="*/ 5329 h 13120"/>
                <a:gd name="T50" fmla="*/ 1928 w 12985"/>
                <a:gd name="T51" fmla="*/ 6435 h 13120"/>
                <a:gd name="T52" fmla="*/ 9373 w 12985"/>
                <a:gd name="T53" fmla="*/ 9557 h 13120"/>
                <a:gd name="T54" fmla="*/ 10480 w 12985"/>
                <a:gd name="T55" fmla="*/ 11191 h 13120"/>
                <a:gd name="T56" fmla="*/ 8845 w 12985"/>
                <a:gd name="T57" fmla="*/ 12297 h 13120"/>
                <a:gd name="T58" fmla="*/ 7739 w 12985"/>
                <a:gd name="T59" fmla="*/ 10663 h 13120"/>
                <a:gd name="T60" fmla="*/ 9373 w 12985"/>
                <a:gd name="T61" fmla="*/ 9557 h 13120"/>
                <a:gd name="T62" fmla="*/ 12163 w 12985"/>
                <a:gd name="T63" fmla="*/ 2456 h 13120"/>
                <a:gd name="T64" fmla="*/ 10528 w 12985"/>
                <a:gd name="T65" fmla="*/ 3562 h 13120"/>
                <a:gd name="T66" fmla="*/ 9423 w 12985"/>
                <a:gd name="T67" fmla="*/ 1928 h 13120"/>
                <a:gd name="T68" fmla="*/ 11056 w 12985"/>
                <a:gd name="T69" fmla="*/ 822 h 13120"/>
                <a:gd name="T70" fmla="*/ 12163 w 12985"/>
                <a:gd name="T71" fmla="*/ 2456 h 1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85" h="13120">
                  <a:moveTo>
                    <a:pt x="11174" y="211"/>
                  </a:moveTo>
                  <a:cubicBezTo>
                    <a:pt x="10082" y="0"/>
                    <a:pt x="9022" y="718"/>
                    <a:pt x="8811" y="1810"/>
                  </a:cubicBezTo>
                  <a:cubicBezTo>
                    <a:pt x="8764" y="2054"/>
                    <a:pt x="8766" y="2296"/>
                    <a:pt x="8805" y="2528"/>
                  </a:cubicBezTo>
                  <a:lnTo>
                    <a:pt x="3982" y="4138"/>
                  </a:lnTo>
                  <a:cubicBezTo>
                    <a:pt x="3708" y="3608"/>
                    <a:pt x="3204" y="3204"/>
                    <a:pt x="2574" y="3083"/>
                  </a:cubicBezTo>
                  <a:cubicBezTo>
                    <a:pt x="1481" y="2872"/>
                    <a:pt x="421" y="3590"/>
                    <a:pt x="210" y="4683"/>
                  </a:cubicBezTo>
                  <a:cubicBezTo>
                    <a:pt x="0" y="5775"/>
                    <a:pt x="718" y="6836"/>
                    <a:pt x="1810" y="7046"/>
                  </a:cubicBezTo>
                  <a:cubicBezTo>
                    <a:pt x="2440" y="7168"/>
                    <a:pt x="3058" y="6979"/>
                    <a:pt x="3510" y="6590"/>
                  </a:cubicBezTo>
                  <a:lnTo>
                    <a:pt x="7388" y="9877"/>
                  </a:lnTo>
                  <a:cubicBezTo>
                    <a:pt x="7266" y="10077"/>
                    <a:pt x="7174" y="10301"/>
                    <a:pt x="7127" y="10545"/>
                  </a:cubicBezTo>
                  <a:cubicBezTo>
                    <a:pt x="6917" y="11638"/>
                    <a:pt x="7635" y="12698"/>
                    <a:pt x="8727" y="12909"/>
                  </a:cubicBezTo>
                  <a:cubicBezTo>
                    <a:pt x="9820" y="13120"/>
                    <a:pt x="10881" y="12402"/>
                    <a:pt x="11091" y="11309"/>
                  </a:cubicBezTo>
                  <a:cubicBezTo>
                    <a:pt x="11302" y="10216"/>
                    <a:pt x="10584" y="9156"/>
                    <a:pt x="9491" y="8945"/>
                  </a:cubicBezTo>
                  <a:cubicBezTo>
                    <a:pt x="8861" y="8824"/>
                    <a:pt x="8243" y="9012"/>
                    <a:pt x="7791" y="9402"/>
                  </a:cubicBezTo>
                  <a:lnTo>
                    <a:pt x="3913" y="6115"/>
                  </a:lnTo>
                  <a:cubicBezTo>
                    <a:pt x="4036" y="5914"/>
                    <a:pt x="4127" y="5690"/>
                    <a:pt x="4174" y="5447"/>
                  </a:cubicBezTo>
                  <a:cubicBezTo>
                    <a:pt x="4221" y="5203"/>
                    <a:pt x="4219" y="4961"/>
                    <a:pt x="4180" y="4729"/>
                  </a:cubicBezTo>
                  <a:lnTo>
                    <a:pt x="9002" y="3119"/>
                  </a:lnTo>
                  <a:cubicBezTo>
                    <a:pt x="9277" y="3648"/>
                    <a:pt x="9781" y="4053"/>
                    <a:pt x="10410" y="4174"/>
                  </a:cubicBezTo>
                  <a:cubicBezTo>
                    <a:pt x="11503" y="4385"/>
                    <a:pt x="12564" y="3667"/>
                    <a:pt x="12774" y="2574"/>
                  </a:cubicBezTo>
                  <a:cubicBezTo>
                    <a:pt x="12985" y="1481"/>
                    <a:pt x="12267" y="421"/>
                    <a:pt x="11174" y="211"/>
                  </a:cubicBezTo>
                  <a:close/>
                  <a:moveTo>
                    <a:pt x="1928" y="6435"/>
                  </a:moveTo>
                  <a:cubicBezTo>
                    <a:pt x="1173" y="6289"/>
                    <a:pt x="676" y="5556"/>
                    <a:pt x="822" y="4801"/>
                  </a:cubicBezTo>
                  <a:cubicBezTo>
                    <a:pt x="968" y="4045"/>
                    <a:pt x="1701" y="3549"/>
                    <a:pt x="2456" y="3694"/>
                  </a:cubicBezTo>
                  <a:cubicBezTo>
                    <a:pt x="3212" y="3840"/>
                    <a:pt x="3708" y="4573"/>
                    <a:pt x="3562" y="5329"/>
                  </a:cubicBezTo>
                  <a:cubicBezTo>
                    <a:pt x="3417" y="6084"/>
                    <a:pt x="2684" y="6580"/>
                    <a:pt x="1928" y="6435"/>
                  </a:cubicBezTo>
                  <a:close/>
                  <a:moveTo>
                    <a:pt x="9373" y="9557"/>
                  </a:moveTo>
                  <a:cubicBezTo>
                    <a:pt x="10129" y="9703"/>
                    <a:pt x="10625" y="10436"/>
                    <a:pt x="10480" y="11191"/>
                  </a:cubicBezTo>
                  <a:cubicBezTo>
                    <a:pt x="10334" y="11947"/>
                    <a:pt x="9601" y="12443"/>
                    <a:pt x="8845" y="12297"/>
                  </a:cubicBezTo>
                  <a:cubicBezTo>
                    <a:pt x="8090" y="12152"/>
                    <a:pt x="7593" y="11419"/>
                    <a:pt x="7739" y="10663"/>
                  </a:cubicBezTo>
                  <a:cubicBezTo>
                    <a:pt x="7885" y="9908"/>
                    <a:pt x="8618" y="9412"/>
                    <a:pt x="9373" y="9557"/>
                  </a:cubicBezTo>
                  <a:close/>
                  <a:moveTo>
                    <a:pt x="12163" y="2456"/>
                  </a:moveTo>
                  <a:cubicBezTo>
                    <a:pt x="12017" y="3212"/>
                    <a:pt x="11284" y="3708"/>
                    <a:pt x="10528" y="3562"/>
                  </a:cubicBezTo>
                  <a:cubicBezTo>
                    <a:pt x="9773" y="3417"/>
                    <a:pt x="9277" y="2684"/>
                    <a:pt x="9423" y="1928"/>
                  </a:cubicBezTo>
                  <a:cubicBezTo>
                    <a:pt x="9568" y="1173"/>
                    <a:pt x="10301" y="677"/>
                    <a:pt x="11056" y="822"/>
                  </a:cubicBezTo>
                  <a:cubicBezTo>
                    <a:pt x="11812" y="968"/>
                    <a:pt x="12308" y="1701"/>
                    <a:pt x="12163" y="2456"/>
                  </a:cubicBezTo>
                  <a:close/>
                </a:path>
              </a:pathLst>
            </a:custGeom>
            <a:solidFill>
              <a:srgbClr val="3C5CE8"/>
            </a:solidFill>
            <a:ln>
              <a:solidFill>
                <a:schemeClr val="bg1"/>
              </a:solidFill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1BFCADD-FC5C-42B7-8440-62C12F65818B}"/>
              </a:ext>
            </a:extLst>
          </p:cNvPr>
          <p:cNvGrpSpPr/>
          <p:nvPr/>
        </p:nvGrpSpPr>
        <p:grpSpPr>
          <a:xfrm>
            <a:off x="2626665" y="1532017"/>
            <a:ext cx="3266137" cy="874497"/>
            <a:chOff x="2449100" y="1432239"/>
            <a:chExt cx="3266137" cy="87449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A7FAD3A-29A2-4A72-98B0-651074C44A85}"/>
                </a:ext>
              </a:extLst>
            </p:cNvPr>
            <p:cNvGrpSpPr/>
            <p:nvPr/>
          </p:nvGrpSpPr>
          <p:grpSpPr>
            <a:xfrm>
              <a:off x="2449100" y="1432239"/>
              <a:ext cx="3266137" cy="874497"/>
              <a:chOff x="2449100" y="1432239"/>
              <a:chExt cx="3266137" cy="874497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19DA48D-FE22-4643-9BE7-B4AFEBE2059E}"/>
                  </a:ext>
                </a:extLst>
              </p:cNvPr>
              <p:cNvSpPr/>
              <p:nvPr/>
            </p:nvSpPr>
            <p:spPr>
              <a:xfrm>
                <a:off x="2449100" y="1506285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100000">
                    <a:srgbClr val="A5D3AD"/>
                  </a:gs>
                  <a:gs pos="0">
                    <a:schemeClr val="bg1"/>
                  </a:gs>
                  <a:gs pos="100000">
                    <a:srgbClr val="6CB744"/>
                  </a:gs>
                  <a:gs pos="100000">
                    <a:srgbClr val="6CB744"/>
                  </a:gs>
                  <a:gs pos="100000">
                    <a:srgbClr val="6CB744"/>
                  </a:gs>
                  <a:gs pos="98000">
                    <a:srgbClr val="6CB744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C49F14D3-231D-4F96-BC90-2662EBE63E76}"/>
                  </a:ext>
                </a:extLst>
              </p:cNvPr>
              <p:cNvSpPr/>
              <p:nvPr/>
            </p:nvSpPr>
            <p:spPr>
              <a:xfrm>
                <a:off x="4840740" y="1432239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6CB744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B6831049-51C2-4738-84E7-51FDD6349E9D}"/>
                </a:ext>
              </a:extLst>
            </p:cNvPr>
            <p:cNvSpPr txBox="1"/>
            <p:nvPr/>
          </p:nvSpPr>
          <p:spPr>
            <a:xfrm>
              <a:off x="4912065" y="1653235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6CB744"/>
                  </a:solidFill>
                  <a:cs typeface="+mn-ea"/>
                  <a:sym typeface="+mn-lt"/>
                </a:rPr>
                <a:t>TMT</a:t>
              </a:r>
              <a:endParaRPr lang="zh-CN" altLang="en-US" sz="2000" b="1" dirty="0">
                <a:solidFill>
                  <a:srgbClr val="6CB744"/>
                </a:solidFill>
                <a:cs typeface="+mn-ea"/>
                <a:sym typeface="+mn-lt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F6064DF-A4D6-47FC-9717-B07050D8A925}"/>
                </a:ext>
              </a:extLst>
            </p:cNvPr>
            <p:cNvSpPr txBox="1"/>
            <p:nvPr/>
          </p:nvSpPr>
          <p:spPr>
            <a:xfrm>
              <a:off x="2955991" y="1584858"/>
              <a:ext cx="17856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行为分析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资产管理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F96E5E0-B172-4E82-A133-038F3E585833}"/>
              </a:ext>
            </a:extLst>
          </p:cNvPr>
          <p:cNvGrpSpPr/>
          <p:nvPr/>
        </p:nvGrpSpPr>
        <p:grpSpPr>
          <a:xfrm>
            <a:off x="1457308" y="3459519"/>
            <a:ext cx="3266137" cy="874497"/>
            <a:chOff x="2449100" y="1432239"/>
            <a:chExt cx="3266137" cy="874497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1072DCF-589C-4F99-9720-E1421346B1B5}"/>
                </a:ext>
              </a:extLst>
            </p:cNvPr>
            <p:cNvGrpSpPr/>
            <p:nvPr/>
          </p:nvGrpSpPr>
          <p:grpSpPr>
            <a:xfrm>
              <a:off x="2449100" y="1432239"/>
              <a:ext cx="3266137" cy="874497"/>
              <a:chOff x="2449100" y="1432239"/>
              <a:chExt cx="3266137" cy="874497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E97DF76A-86F3-4E2D-9ED9-1F3AF2CE35EE}"/>
                  </a:ext>
                </a:extLst>
              </p:cNvPr>
              <p:cNvSpPr/>
              <p:nvPr/>
            </p:nvSpPr>
            <p:spPr>
              <a:xfrm>
                <a:off x="2449100" y="1506285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98000">
                    <a:srgbClr val="616F85"/>
                  </a:gs>
                  <a:gs pos="100000">
                    <a:srgbClr val="A5D3AD"/>
                  </a:gs>
                  <a:gs pos="0">
                    <a:schemeClr val="bg1"/>
                  </a:gs>
                  <a:gs pos="100000">
                    <a:srgbClr val="616F85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35393D5B-F117-4D65-986F-B7E4259BAB31}"/>
                  </a:ext>
                </a:extLst>
              </p:cNvPr>
              <p:cNvSpPr/>
              <p:nvPr/>
            </p:nvSpPr>
            <p:spPr>
              <a:xfrm>
                <a:off x="4840740" y="1432239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616F8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555EF9C4-FDD6-4AAF-87B6-51FD07385216}"/>
                </a:ext>
              </a:extLst>
            </p:cNvPr>
            <p:cNvSpPr txBox="1"/>
            <p:nvPr/>
          </p:nvSpPr>
          <p:spPr>
            <a:xfrm>
              <a:off x="4834318" y="1653235"/>
              <a:ext cx="859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 err="1">
                  <a:solidFill>
                    <a:srgbClr val="616F85"/>
                  </a:solidFill>
                  <a:cs typeface="+mn-ea"/>
                  <a:sym typeface="+mn-lt"/>
                </a:rPr>
                <a:t>venus</a:t>
              </a:r>
              <a:endParaRPr lang="zh-CN" altLang="en-US" sz="2000" b="1" dirty="0">
                <a:solidFill>
                  <a:srgbClr val="616F85"/>
                </a:solidFill>
                <a:cs typeface="+mn-ea"/>
                <a:sym typeface="+mn-lt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648304F9-FF43-4D10-8A55-E0A9E5DEB253}"/>
                </a:ext>
              </a:extLst>
            </p:cNvPr>
            <p:cNvSpPr txBox="1"/>
            <p:nvPr/>
          </p:nvSpPr>
          <p:spPr>
            <a:xfrm>
              <a:off x="3049252" y="1578079"/>
              <a:ext cx="17856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模板布局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通用组件库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BE40273D-8F84-49EF-9546-F3B0764C54E0}"/>
              </a:ext>
            </a:extLst>
          </p:cNvPr>
          <p:cNvGrpSpPr/>
          <p:nvPr/>
        </p:nvGrpSpPr>
        <p:grpSpPr>
          <a:xfrm>
            <a:off x="1796265" y="5350919"/>
            <a:ext cx="3281504" cy="874497"/>
            <a:chOff x="2449100" y="1432239"/>
            <a:chExt cx="3281504" cy="874497"/>
          </a:xfrm>
        </p:grpSpPr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3DCBD9EE-8D8F-4D70-87A8-A1D384F521E8}"/>
                </a:ext>
              </a:extLst>
            </p:cNvPr>
            <p:cNvGrpSpPr/>
            <p:nvPr/>
          </p:nvGrpSpPr>
          <p:grpSpPr>
            <a:xfrm>
              <a:off x="2449100" y="1432239"/>
              <a:ext cx="3266137" cy="874497"/>
              <a:chOff x="2449100" y="1432239"/>
              <a:chExt cx="3266137" cy="874497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A3D9550-5273-4DF0-B72A-600889458CA3}"/>
                  </a:ext>
                </a:extLst>
              </p:cNvPr>
              <p:cNvSpPr/>
              <p:nvPr/>
            </p:nvSpPr>
            <p:spPr>
              <a:xfrm>
                <a:off x="2449100" y="1506285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100000">
                    <a:srgbClr val="616F85"/>
                  </a:gs>
                  <a:gs pos="0">
                    <a:schemeClr val="bg1"/>
                  </a:gs>
                  <a:gs pos="100000">
                    <a:srgbClr val="616F85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D25A7863-D542-4925-800E-30F52C9D6E54}"/>
                  </a:ext>
                </a:extLst>
              </p:cNvPr>
              <p:cNvSpPr/>
              <p:nvPr/>
            </p:nvSpPr>
            <p:spPr>
              <a:xfrm>
                <a:off x="4840740" y="1432239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616F8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E8B62291-6563-408B-AB22-08CFB6625C54}"/>
                </a:ext>
              </a:extLst>
            </p:cNvPr>
            <p:cNvSpPr txBox="1"/>
            <p:nvPr/>
          </p:nvSpPr>
          <p:spPr>
            <a:xfrm>
              <a:off x="4855044" y="1515544"/>
              <a:ext cx="8755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616F85"/>
                  </a:solidFill>
                  <a:cs typeface="+mn-ea"/>
                  <a:sym typeface="+mn-lt"/>
                </a:rPr>
                <a:t>dash</a:t>
              </a:r>
            </a:p>
            <a:p>
              <a:pPr algn="ctr"/>
              <a:r>
                <a:rPr lang="en-US" altLang="zh-CN" sz="2000" b="1" dirty="0">
                  <a:solidFill>
                    <a:srgbClr val="616F85"/>
                  </a:solidFill>
                  <a:cs typeface="+mn-ea"/>
                  <a:sym typeface="+mn-lt"/>
                </a:rPr>
                <a:t>board</a:t>
              </a:r>
              <a:endParaRPr lang="zh-CN" altLang="en-US" sz="2000" b="1" dirty="0">
                <a:solidFill>
                  <a:srgbClr val="616F85"/>
                </a:solidFill>
                <a:cs typeface="+mn-ea"/>
                <a:sym typeface="+mn-lt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95D07C4D-311C-4D01-AB59-FFACCF3056D2}"/>
                </a:ext>
              </a:extLst>
            </p:cNvPr>
            <p:cNvSpPr txBox="1"/>
            <p:nvPr/>
          </p:nvSpPr>
          <p:spPr>
            <a:xfrm>
              <a:off x="2884246" y="1606790"/>
              <a:ext cx="1953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插件化设计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竞品分析、下午茶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D8B5D76B-2B9F-4A7A-882F-B0581FBEB2D5}"/>
              </a:ext>
            </a:extLst>
          </p:cNvPr>
          <p:cNvGrpSpPr/>
          <p:nvPr/>
        </p:nvGrpSpPr>
        <p:grpSpPr>
          <a:xfrm>
            <a:off x="7758675" y="5372696"/>
            <a:ext cx="3144070" cy="874497"/>
            <a:chOff x="4840740" y="1432239"/>
            <a:chExt cx="3144070" cy="874497"/>
          </a:xfrm>
        </p:grpSpPr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65DF68A2-B1C9-499C-A009-EB69087501FE}"/>
                </a:ext>
              </a:extLst>
            </p:cNvPr>
            <p:cNvGrpSpPr/>
            <p:nvPr/>
          </p:nvGrpSpPr>
          <p:grpSpPr>
            <a:xfrm>
              <a:off x="4840740" y="1432239"/>
              <a:ext cx="3144070" cy="874497"/>
              <a:chOff x="4840740" y="1432239"/>
              <a:chExt cx="3144070" cy="874497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0BD7244F-3349-4CB2-98D0-693F5658CF77}"/>
                  </a:ext>
                </a:extLst>
              </p:cNvPr>
              <p:cNvSpPr/>
              <p:nvPr/>
            </p:nvSpPr>
            <p:spPr>
              <a:xfrm>
                <a:off x="5210539" y="1518741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A5D3AD"/>
                  </a:gs>
                  <a:gs pos="100000">
                    <a:schemeClr val="bg1"/>
                  </a:gs>
                  <a:gs pos="0">
                    <a:srgbClr val="A5D3AD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88EB2BAD-7524-4C25-84CA-1F611E56A696}"/>
                  </a:ext>
                </a:extLst>
              </p:cNvPr>
              <p:cNvSpPr/>
              <p:nvPr/>
            </p:nvSpPr>
            <p:spPr>
              <a:xfrm>
                <a:off x="4840740" y="1432239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A5D3A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9C4889EB-C428-4904-9B08-DC3F69C3B080}"/>
                </a:ext>
              </a:extLst>
            </p:cNvPr>
            <p:cNvSpPr txBox="1"/>
            <p:nvPr/>
          </p:nvSpPr>
          <p:spPr>
            <a:xfrm>
              <a:off x="4921074" y="1528000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A5D3AD"/>
                  </a:solidFill>
                  <a:cs typeface="+mn-ea"/>
                  <a:sym typeface="+mn-lt"/>
                </a:rPr>
                <a:t>重庆</a:t>
              </a:r>
              <a:endParaRPr lang="en-US" altLang="zh-CN" sz="2000" b="1" dirty="0">
                <a:solidFill>
                  <a:srgbClr val="A5D3AD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000" b="1" dirty="0">
                  <a:solidFill>
                    <a:srgbClr val="A5D3AD"/>
                  </a:solidFill>
                  <a:cs typeface="+mn-ea"/>
                  <a:sym typeface="+mn-lt"/>
                </a:rPr>
                <a:t>移动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4DAFA72-33CA-431F-B640-ECFD61CC0EB8}"/>
                </a:ext>
              </a:extLst>
            </p:cNvPr>
            <p:cNvSpPr txBox="1"/>
            <p:nvPr/>
          </p:nvSpPr>
          <p:spPr>
            <a:xfrm>
              <a:off x="5717873" y="1688893"/>
              <a:ext cx="1079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三合一大屏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3B07F81E-0589-4D08-90AC-CCD42DCF1F09}"/>
              </a:ext>
            </a:extLst>
          </p:cNvPr>
          <p:cNvGrpSpPr/>
          <p:nvPr/>
        </p:nvGrpSpPr>
        <p:grpSpPr>
          <a:xfrm>
            <a:off x="6593875" y="1654416"/>
            <a:ext cx="3144070" cy="874497"/>
            <a:chOff x="4840740" y="1432239"/>
            <a:chExt cx="3144070" cy="874497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49C0B812-06CD-4F09-B30F-6FDEFA0EB16E}"/>
                </a:ext>
              </a:extLst>
            </p:cNvPr>
            <p:cNvGrpSpPr/>
            <p:nvPr/>
          </p:nvGrpSpPr>
          <p:grpSpPr>
            <a:xfrm>
              <a:off x="4840740" y="1432239"/>
              <a:ext cx="3144070" cy="874497"/>
              <a:chOff x="4840740" y="1432239"/>
              <a:chExt cx="3144070" cy="874497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9FD2E3CC-E3C0-4358-985B-174C480F6E85}"/>
                  </a:ext>
                </a:extLst>
              </p:cNvPr>
              <p:cNvSpPr/>
              <p:nvPr/>
            </p:nvSpPr>
            <p:spPr>
              <a:xfrm>
                <a:off x="5210539" y="1518741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A5D3AD"/>
                  </a:gs>
                  <a:gs pos="100000">
                    <a:schemeClr val="bg1"/>
                  </a:gs>
                  <a:gs pos="0">
                    <a:srgbClr val="6CB744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BA1CD22B-CAC9-4DC1-A118-07198BF8BCFA}"/>
                  </a:ext>
                </a:extLst>
              </p:cNvPr>
              <p:cNvSpPr/>
              <p:nvPr/>
            </p:nvSpPr>
            <p:spPr>
              <a:xfrm>
                <a:off x="4840740" y="1432239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6CB744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BE960857-F47E-4DD5-834B-9FA0C9C6241E}"/>
                </a:ext>
              </a:extLst>
            </p:cNvPr>
            <p:cNvSpPr txBox="1"/>
            <p:nvPr/>
          </p:nvSpPr>
          <p:spPr>
            <a:xfrm>
              <a:off x="4964963" y="1653235"/>
              <a:ext cx="598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6CB744"/>
                  </a:solidFill>
                  <a:cs typeface="+mn-ea"/>
                  <a:sym typeface="+mn-lt"/>
                </a:rPr>
                <a:t>F03</a:t>
              </a:r>
              <a:endParaRPr lang="zh-CN" altLang="en-US" sz="2000" b="1" dirty="0">
                <a:solidFill>
                  <a:srgbClr val="6CB744"/>
                </a:solidFill>
                <a:cs typeface="+mn-ea"/>
                <a:sym typeface="+mn-lt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128E9538-5AE3-4703-A251-BF2AA87209DD}"/>
                </a:ext>
              </a:extLst>
            </p:cNvPr>
            <p:cNvSpPr txBox="1"/>
            <p:nvPr/>
          </p:nvSpPr>
          <p:spPr>
            <a:xfrm>
              <a:off x="5711978" y="1678640"/>
              <a:ext cx="1074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易用性版本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1D55FE8-0F9C-4527-A25C-13DBE2FFCD54}"/>
              </a:ext>
            </a:extLst>
          </p:cNvPr>
          <p:cNvGrpSpPr/>
          <p:nvPr/>
        </p:nvGrpSpPr>
        <p:grpSpPr>
          <a:xfrm>
            <a:off x="7866133" y="2967427"/>
            <a:ext cx="3144070" cy="874497"/>
            <a:chOff x="4840740" y="1432239"/>
            <a:chExt cx="3144070" cy="874497"/>
          </a:xfrm>
        </p:grpSpPr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63F6BAAC-5E21-42EA-84E8-4DAAF0860C52}"/>
                </a:ext>
              </a:extLst>
            </p:cNvPr>
            <p:cNvGrpSpPr/>
            <p:nvPr/>
          </p:nvGrpSpPr>
          <p:grpSpPr>
            <a:xfrm>
              <a:off x="4840740" y="1432239"/>
              <a:ext cx="3144070" cy="874497"/>
              <a:chOff x="4840740" y="1432239"/>
              <a:chExt cx="3144070" cy="874497"/>
            </a:xfrm>
          </p:grpSpPr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3B83AF1D-B784-4D36-8587-1A9D96B91283}"/>
                  </a:ext>
                </a:extLst>
              </p:cNvPr>
              <p:cNvSpPr/>
              <p:nvPr/>
            </p:nvSpPr>
            <p:spPr>
              <a:xfrm>
                <a:off x="5210539" y="1518741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A5D3AD"/>
                  </a:gs>
                  <a:gs pos="100000">
                    <a:schemeClr val="bg1"/>
                  </a:gs>
                  <a:gs pos="0">
                    <a:srgbClr val="A5D3AD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9C74A9C9-8587-4698-AA52-6A5CA7E00BAF}"/>
                  </a:ext>
                </a:extLst>
              </p:cNvPr>
              <p:cNvSpPr/>
              <p:nvPr/>
            </p:nvSpPr>
            <p:spPr>
              <a:xfrm>
                <a:off x="4840740" y="1432239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A5D3A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5D9B2C0D-CFF3-4217-BDFB-6D602128AE2B}"/>
                </a:ext>
              </a:extLst>
            </p:cNvPr>
            <p:cNvSpPr txBox="1"/>
            <p:nvPr/>
          </p:nvSpPr>
          <p:spPr>
            <a:xfrm>
              <a:off x="4871988" y="1653235"/>
              <a:ext cx="784190" cy="40011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1"/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A5D3AD"/>
                  </a:solidFill>
                  <a:cs typeface="+mn-ea"/>
                  <a:sym typeface="+mn-lt"/>
                </a:rPr>
                <a:t>A015</a:t>
              </a:r>
              <a:endParaRPr lang="zh-CN" altLang="en-US" sz="2000" b="1" dirty="0">
                <a:solidFill>
                  <a:srgbClr val="A5D3AD"/>
                </a:solidFill>
                <a:cs typeface="+mn-ea"/>
                <a:sym typeface="+mn-lt"/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5E8692A4-DB8B-4DE0-9DA9-7DB15AB2CC05}"/>
                </a:ext>
              </a:extLst>
            </p:cNvPr>
            <p:cNvSpPr txBox="1"/>
            <p:nvPr/>
          </p:nvSpPr>
          <p:spPr>
            <a:xfrm>
              <a:off x="5647787" y="1752474"/>
              <a:ext cx="87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3D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大屏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9690949-E84B-4552-AF7E-CBFE887D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409" y="1648548"/>
            <a:ext cx="3056670" cy="934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A9FB52-ADF5-4432-8319-0670E6022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035" y="1548215"/>
            <a:ext cx="1573821" cy="8744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6AEB26-02EA-4051-BBBF-F17590FB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943279" y="1026013"/>
            <a:ext cx="670252" cy="17227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33664E-1167-4202-B43C-3E78C2CB2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72" y="3815233"/>
            <a:ext cx="1745265" cy="9874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60F889-2B6F-4BB0-B1DD-534E39B5B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9" y="2941944"/>
            <a:ext cx="2655827" cy="8969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2C5F4D-FB30-442B-BDFD-DC479031B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491" y="5214255"/>
            <a:ext cx="2286399" cy="11254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3D6672-5D41-4FD0-9CEE-E0A5F3264A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45" y="2749526"/>
            <a:ext cx="1708795" cy="8086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477A04-3DD2-4731-9828-8A362D56AC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45" y="3559412"/>
            <a:ext cx="1712027" cy="7613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4864524-D784-451C-891D-492EE8A009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5452" y="4306306"/>
            <a:ext cx="1464482" cy="6300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A910F16-C6C9-416C-B16A-6EA40DB6B8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54" y="5108769"/>
            <a:ext cx="1171815" cy="8657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210A69E-E8C1-4F57-84EA-5CF533A46B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734713" y="5949776"/>
            <a:ext cx="1712027" cy="69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7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4653254" y="2168651"/>
            <a:ext cx="7649582" cy="2407926"/>
          </a:xfrm>
          <a:prstGeom prst="roundRect">
            <a:avLst>
              <a:gd name="adj" fmla="val 70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2019" y="2546121"/>
            <a:ext cx="6830186" cy="16767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   </a:t>
            </a:r>
            <a:b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个人工作总结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80" y="2761488"/>
            <a:ext cx="1804420" cy="1222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2" y="2168651"/>
            <a:ext cx="3051139" cy="24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0036" y="72797"/>
            <a:ext cx="1005939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工作感受、团队建议 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7" y="552699"/>
            <a:ext cx="527305" cy="365761"/>
          </a:xfrm>
        </p:spPr>
      </p:pic>
      <p:sp>
        <p:nvSpPr>
          <p:cNvPr id="92" name="Freeform 68">
            <a:extLst>
              <a:ext uri="{FF2B5EF4-FFF2-40B4-BE49-F238E27FC236}">
                <a16:creationId xmlns:a16="http://schemas.microsoft.com/office/drawing/2014/main" id="{D764ABD6-1E76-4C0F-8F60-7AB6E9E1F9ED}"/>
              </a:ext>
            </a:extLst>
          </p:cNvPr>
          <p:cNvSpPr/>
          <p:nvPr/>
        </p:nvSpPr>
        <p:spPr>
          <a:xfrm>
            <a:off x="2083859" y="2007835"/>
            <a:ext cx="3402013" cy="75723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0017" tIns="73814" rIns="73814" bIns="73816" spcCol="1270" anchor="ctr"/>
          <a:lstStyle/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93" name="Freeform 70">
            <a:extLst>
              <a:ext uri="{FF2B5EF4-FFF2-40B4-BE49-F238E27FC236}">
                <a16:creationId xmlns:a16="http://schemas.microsoft.com/office/drawing/2014/main" id="{FC004B18-E11C-42EB-A6E9-A1EE69133F31}"/>
              </a:ext>
            </a:extLst>
          </p:cNvPr>
          <p:cNvSpPr/>
          <p:nvPr/>
        </p:nvSpPr>
        <p:spPr>
          <a:xfrm>
            <a:off x="2083859" y="3483610"/>
            <a:ext cx="3402013" cy="70703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0017" tIns="73816" rIns="73814" bIns="73814" spcCol="1270" anchor="ctr"/>
          <a:lstStyle/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94" name="Freeform 72">
            <a:extLst>
              <a:ext uri="{FF2B5EF4-FFF2-40B4-BE49-F238E27FC236}">
                <a16:creationId xmlns:a16="http://schemas.microsoft.com/office/drawing/2014/main" id="{7D2E8FC0-8E0F-4905-A8C8-B5C39F306392}"/>
              </a:ext>
            </a:extLst>
          </p:cNvPr>
          <p:cNvSpPr/>
          <p:nvPr/>
        </p:nvSpPr>
        <p:spPr>
          <a:xfrm>
            <a:off x="2083859" y="4858985"/>
            <a:ext cx="3402013" cy="755650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0017" tIns="73816" rIns="73814" bIns="73814" spcCol="1270" anchor="ctr"/>
          <a:lstStyle/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95" name="Freeform 45">
            <a:extLst>
              <a:ext uri="{FF2B5EF4-FFF2-40B4-BE49-F238E27FC236}">
                <a16:creationId xmlns:a16="http://schemas.microsoft.com/office/drawing/2014/main" id="{085443E2-258F-4825-8C4F-BC67A0A2CEB1}"/>
              </a:ext>
            </a:extLst>
          </p:cNvPr>
          <p:cNvSpPr/>
          <p:nvPr/>
        </p:nvSpPr>
        <p:spPr>
          <a:xfrm flipH="1">
            <a:off x="6771746" y="2007835"/>
            <a:ext cx="3400425" cy="75723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0017" tIns="73814" rIns="73814" bIns="73816" spcCol="1270" anchor="ctr"/>
          <a:lstStyle/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96" name="Freeform 62">
            <a:extLst>
              <a:ext uri="{FF2B5EF4-FFF2-40B4-BE49-F238E27FC236}">
                <a16:creationId xmlns:a16="http://schemas.microsoft.com/office/drawing/2014/main" id="{FB12A36E-A19C-405E-9E78-0FDD318F3E2E}"/>
              </a:ext>
            </a:extLst>
          </p:cNvPr>
          <p:cNvSpPr/>
          <p:nvPr/>
        </p:nvSpPr>
        <p:spPr>
          <a:xfrm flipH="1">
            <a:off x="6771746" y="3433410"/>
            <a:ext cx="3400425" cy="75723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0017" tIns="73816" rIns="73814" bIns="73814" spcCol="1270" anchor="ctr"/>
          <a:lstStyle/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97" name="Freeform 64">
            <a:extLst>
              <a:ext uri="{FF2B5EF4-FFF2-40B4-BE49-F238E27FC236}">
                <a16:creationId xmlns:a16="http://schemas.microsoft.com/office/drawing/2014/main" id="{ECECD898-8AED-4AE6-83C3-2B6D56D0C510}"/>
              </a:ext>
            </a:extLst>
          </p:cNvPr>
          <p:cNvSpPr/>
          <p:nvPr/>
        </p:nvSpPr>
        <p:spPr>
          <a:xfrm flipH="1">
            <a:off x="6771746" y="4858985"/>
            <a:ext cx="3400425" cy="755650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0017" tIns="73816" rIns="73814" bIns="73814" spcCol="1270" anchor="ctr"/>
          <a:lstStyle/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321457" lvl="1" indent="-321457" defTabSz="1375123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15000"/>
              </a:spcAft>
              <a:buFontTx/>
              <a:buChar char="••"/>
              <a:defRPr/>
            </a:pPr>
            <a:endParaRPr lang="en-US" sz="8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98" name="Left-Right Arrow 61">
            <a:extLst>
              <a:ext uri="{FF2B5EF4-FFF2-40B4-BE49-F238E27FC236}">
                <a16:creationId xmlns:a16="http://schemas.microsoft.com/office/drawing/2014/main" id="{BDF1204D-6FF9-4B19-84FC-DBE0C7DE764C}"/>
              </a:ext>
            </a:extLst>
          </p:cNvPr>
          <p:cNvSpPr/>
          <p:nvPr/>
        </p:nvSpPr>
        <p:spPr>
          <a:xfrm>
            <a:off x="5647797" y="2275124"/>
            <a:ext cx="1017587" cy="403225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rgbClr val="5F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prstClr val="white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99" name="Left-Right Arrow 65">
            <a:extLst>
              <a:ext uri="{FF2B5EF4-FFF2-40B4-BE49-F238E27FC236}">
                <a16:creationId xmlns:a16="http://schemas.microsoft.com/office/drawing/2014/main" id="{C88F2030-E77F-4851-AFE1-141C164294E9}"/>
              </a:ext>
            </a:extLst>
          </p:cNvPr>
          <p:cNvSpPr/>
          <p:nvPr/>
        </p:nvSpPr>
        <p:spPr>
          <a:xfrm>
            <a:off x="5654940" y="3610415"/>
            <a:ext cx="1017587" cy="403225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rgbClr val="5F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prstClr val="white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00" name="Left-Right Arrow 66">
            <a:extLst>
              <a:ext uri="{FF2B5EF4-FFF2-40B4-BE49-F238E27FC236}">
                <a16:creationId xmlns:a16="http://schemas.microsoft.com/office/drawing/2014/main" id="{FD1B9515-CD53-49C9-B4EF-CB792646D574}"/>
              </a:ext>
            </a:extLst>
          </p:cNvPr>
          <p:cNvSpPr/>
          <p:nvPr/>
        </p:nvSpPr>
        <p:spPr>
          <a:xfrm>
            <a:off x="5647797" y="5050834"/>
            <a:ext cx="1017587" cy="403225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rgbClr val="5F7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prstClr val="white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01" name="Text Placeholder 3">
            <a:extLst>
              <a:ext uri="{FF2B5EF4-FFF2-40B4-BE49-F238E27FC236}">
                <a16:creationId xmlns:a16="http://schemas.microsoft.com/office/drawing/2014/main" id="{4EBED319-C545-4DBC-877B-B4F58C9F5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84" y="2303870"/>
            <a:ext cx="2362200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A6A6A6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团队工作计划，整体目标</a:t>
            </a:r>
            <a:endParaRPr lang="en-US" altLang="zh-CN" sz="800" dirty="0">
              <a:solidFill>
                <a:srgbClr val="A6A6A6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996F3F72-9B80-4202-BE6D-2B02312BC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190" y="3686582"/>
            <a:ext cx="2362200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A6A6A6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工作任务一性性</a:t>
            </a:r>
            <a:endParaRPr lang="en-US" altLang="zh-CN" sz="800" dirty="0">
              <a:solidFill>
                <a:srgbClr val="A6A6A6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Text Placeholder 3">
            <a:extLst>
              <a:ext uri="{FF2B5EF4-FFF2-40B4-BE49-F238E27FC236}">
                <a16:creationId xmlns:a16="http://schemas.microsoft.com/office/drawing/2014/main" id="{B43B7A78-07DF-4D0F-9A18-8862F6CF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4684" y="5134144"/>
            <a:ext cx="2362200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A6A6A6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新员工引导</a:t>
            </a:r>
            <a:endParaRPr lang="en-US" altLang="zh-CN" sz="800" dirty="0">
              <a:solidFill>
                <a:srgbClr val="A6A6A6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Text Placeholder 3">
            <a:extLst>
              <a:ext uri="{FF2B5EF4-FFF2-40B4-BE49-F238E27FC236}">
                <a16:creationId xmlns:a16="http://schemas.microsoft.com/office/drawing/2014/main" id="{6C18B20E-B203-4A56-ACCA-A7E103347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8327" y="2303870"/>
            <a:ext cx="2523019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A6A6A6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统一计划，整体目标，个人职责</a:t>
            </a:r>
            <a:endParaRPr lang="en-US" altLang="zh-CN" sz="800" dirty="0">
              <a:solidFill>
                <a:srgbClr val="A6A6A6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6C5BBAAC-713C-4D72-BECF-4B11823AC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146" y="3686581"/>
            <a:ext cx="2362200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A6A6A6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避免频繁交接，重复工作</a:t>
            </a:r>
            <a:endParaRPr lang="en-US" altLang="zh-CN" sz="1400" dirty="0">
              <a:solidFill>
                <a:srgbClr val="A6A6A6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Text Placeholder 3">
            <a:extLst>
              <a:ext uri="{FF2B5EF4-FFF2-40B4-BE49-F238E27FC236}">
                <a16:creationId xmlns:a16="http://schemas.microsoft.com/office/drawing/2014/main" id="{73085E7E-7CF3-47DA-9C53-5F9AFF65C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146" y="5118508"/>
            <a:ext cx="2362200" cy="23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84288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84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A6A6A6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团队工作流程技术业务指导</a:t>
            </a:r>
            <a:endParaRPr lang="en-US" altLang="zh-CN" sz="1400" dirty="0">
              <a:solidFill>
                <a:srgbClr val="A6A6A6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Rounded Rectangle 67">
            <a:extLst>
              <a:ext uri="{FF2B5EF4-FFF2-40B4-BE49-F238E27FC236}">
                <a16:creationId xmlns:a16="http://schemas.microsoft.com/office/drawing/2014/main" id="{7152E6AB-3859-4DBB-8F3D-A9A1D6172BDF}"/>
              </a:ext>
            </a:extLst>
          </p:cNvPr>
          <p:cNvSpPr/>
          <p:nvPr/>
        </p:nvSpPr>
        <p:spPr>
          <a:xfrm>
            <a:off x="663047" y="1928460"/>
            <a:ext cx="1431925" cy="945675"/>
          </a:xfrm>
          <a:prstGeom prst="roundRect">
            <a:avLst/>
          </a:prstGeom>
          <a:solidFill>
            <a:srgbClr val="6CB74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1437629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+mj-ea"/>
                <a:ea typeface="+mj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14" name="Rounded Rectangle 69">
            <a:extLst>
              <a:ext uri="{FF2B5EF4-FFF2-40B4-BE49-F238E27FC236}">
                <a16:creationId xmlns:a16="http://schemas.microsoft.com/office/drawing/2014/main" id="{C15E68E8-E9B8-48DC-AE02-63FCFB3FCF80}"/>
              </a:ext>
            </a:extLst>
          </p:cNvPr>
          <p:cNvSpPr/>
          <p:nvPr/>
        </p:nvSpPr>
        <p:spPr>
          <a:xfrm>
            <a:off x="663047" y="3354035"/>
            <a:ext cx="1431925" cy="945675"/>
          </a:xfrm>
          <a:prstGeom prst="roundRect">
            <a:avLst/>
          </a:prstGeom>
          <a:solidFill>
            <a:srgbClr val="6CB74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1437629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+mj-ea"/>
                <a:ea typeface="+mj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15" name="Rounded Rectangle 71">
            <a:extLst>
              <a:ext uri="{FF2B5EF4-FFF2-40B4-BE49-F238E27FC236}">
                <a16:creationId xmlns:a16="http://schemas.microsoft.com/office/drawing/2014/main" id="{C17C4F23-B320-4E1C-8109-9160884550A4}"/>
              </a:ext>
            </a:extLst>
          </p:cNvPr>
          <p:cNvSpPr/>
          <p:nvPr/>
        </p:nvSpPr>
        <p:spPr>
          <a:xfrm>
            <a:off x="663047" y="4779610"/>
            <a:ext cx="1431925" cy="945675"/>
          </a:xfrm>
          <a:prstGeom prst="roundRect">
            <a:avLst/>
          </a:prstGeom>
          <a:solidFill>
            <a:srgbClr val="6CB74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1437629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+mj-ea"/>
                <a:ea typeface="+mj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16" name="Rounded Rectangle 44">
            <a:extLst>
              <a:ext uri="{FF2B5EF4-FFF2-40B4-BE49-F238E27FC236}">
                <a16:creationId xmlns:a16="http://schemas.microsoft.com/office/drawing/2014/main" id="{D5945E59-8654-4D91-B7B6-EB9BADBD2F90}"/>
              </a:ext>
            </a:extLst>
          </p:cNvPr>
          <p:cNvSpPr/>
          <p:nvPr/>
        </p:nvSpPr>
        <p:spPr>
          <a:xfrm flipH="1">
            <a:off x="10161058" y="1928460"/>
            <a:ext cx="1431925" cy="945675"/>
          </a:xfrm>
          <a:prstGeom prst="roundRect">
            <a:avLst/>
          </a:prstGeom>
          <a:solidFill>
            <a:srgbClr val="40A7B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1437629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+mj-ea"/>
                <a:ea typeface="+mj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17" name="Rounded Rectangle 47">
            <a:extLst>
              <a:ext uri="{FF2B5EF4-FFF2-40B4-BE49-F238E27FC236}">
                <a16:creationId xmlns:a16="http://schemas.microsoft.com/office/drawing/2014/main" id="{E0F591A2-BE4F-4475-8337-0882CD0E2B7D}"/>
              </a:ext>
            </a:extLst>
          </p:cNvPr>
          <p:cNvSpPr/>
          <p:nvPr/>
        </p:nvSpPr>
        <p:spPr>
          <a:xfrm flipH="1">
            <a:off x="10161058" y="3354035"/>
            <a:ext cx="1431925" cy="945675"/>
          </a:xfrm>
          <a:prstGeom prst="roundRect">
            <a:avLst/>
          </a:prstGeom>
          <a:solidFill>
            <a:srgbClr val="40A7B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1437629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+mj-ea"/>
                <a:ea typeface="+mj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18" name="Rounded Rectangle 63">
            <a:extLst>
              <a:ext uri="{FF2B5EF4-FFF2-40B4-BE49-F238E27FC236}">
                <a16:creationId xmlns:a16="http://schemas.microsoft.com/office/drawing/2014/main" id="{FAE4CECB-FF68-419D-B0CF-E9A4ED300247}"/>
              </a:ext>
            </a:extLst>
          </p:cNvPr>
          <p:cNvSpPr/>
          <p:nvPr/>
        </p:nvSpPr>
        <p:spPr>
          <a:xfrm flipH="1">
            <a:off x="10161058" y="4779610"/>
            <a:ext cx="1431925" cy="945675"/>
          </a:xfrm>
          <a:prstGeom prst="roundRect">
            <a:avLst/>
          </a:prstGeom>
          <a:solidFill>
            <a:srgbClr val="40A7B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1437629" eaLnBrk="1" fontAlgn="auto" hangingPunct="1">
              <a:lnSpc>
                <a:spcPct val="12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+mj-ea"/>
                <a:ea typeface="+mj-ea"/>
                <a:sym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51307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4653254" y="2168651"/>
            <a:ext cx="7649582" cy="2407926"/>
          </a:xfrm>
          <a:prstGeom prst="roundRect">
            <a:avLst>
              <a:gd name="adj" fmla="val 70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2019" y="2546121"/>
            <a:ext cx="6830186" cy="16767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    </a:t>
            </a:r>
            <a:b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未来工作展望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80" y="2761488"/>
            <a:ext cx="1804420" cy="1222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2" y="2168651"/>
            <a:ext cx="3051139" cy="24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5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4935</TotalTime>
  <Words>361</Words>
  <Application>Microsoft Office PowerPoint</Application>
  <PresentationFormat>宽屏</PresentationFormat>
  <Paragraphs>100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Wingdings</vt:lpstr>
      <vt:lpstr>Office 主题​​</vt:lpstr>
      <vt:lpstr>个人工作总结（2021年）</vt:lpstr>
      <vt:lpstr>目  录</vt:lpstr>
      <vt:lpstr>Part 01     工作成果回顾</vt:lpstr>
      <vt:lpstr>工作目标回顾</vt:lpstr>
      <vt:lpstr>工作内容小结</vt:lpstr>
      <vt:lpstr>重点成果展示</vt:lpstr>
      <vt:lpstr>Part 02     个人工作总结</vt:lpstr>
      <vt:lpstr>工作感受、团队建议 </vt:lpstr>
      <vt:lpstr>Part 03     未来工作展望</vt:lpstr>
      <vt:lpstr>工作发展目标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2016PPT模板风格</dc:title>
  <dc:creator>zhaoyuan</dc:creator>
  <cp:lastModifiedBy>舒 奕榕</cp:lastModifiedBy>
  <cp:revision>461</cp:revision>
  <dcterms:created xsi:type="dcterms:W3CDTF">2016-12-29T01:26:53Z</dcterms:created>
  <dcterms:modified xsi:type="dcterms:W3CDTF">2022-08-17T14:54:55Z</dcterms:modified>
</cp:coreProperties>
</file>